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59" r:id="rId8"/>
    <p:sldId id="260" r:id="rId9"/>
    <p:sldId id="262" r:id="rId10"/>
    <p:sldId id="263" r:id="rId11"/>
    <p:sldId id="261"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5" d="100"/>
          <a:sy n="65" d="100"/>
        </p:scale>
        <p:origin x="6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Student Learning</a:t>
            </a:r>
            <a:r>
              <a:rPr lang="en-US" baseline="0" dirty="0" smtClean="0"/>
              <a:t> Survey Results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Grade 4</c:v>
                </c:pt>
              </c:strCache>
            </c:strRef>
          </c:tx>
          <c:spPr>
            <a:solidFill>
              <a:schemeClr val="accent6"/>
            </a:solidFill>
            <a:ln>
              <a:noFill/>
            </a:ln>
            <a:effectLst/>
          </c:spPr>
          <c:invertIfNegative val="0"/>
          <c:cat>
            <c:strRef>
              <c:f>Sheet1!$A$2:$A$5</c:f>
              <c:strCache>
                <c:ptCount val="2"/>
                <c:pt idx="0">
                  <c:v>If you have a problem, can you get the help you need from adults at your school?</c:v>
                </c:pt>
                <c:pt idx="1">
                  <c:v>Is school a place where you feel you belong?</c:v>
                </c:pt>
              </c:strCache>
            </c:strRef>
          </c:cat>
          <c:val>
            <c:numRef>
              <c:f>Sheet1!$B$2:$B$5</c:f>
              <c:numCache>
                <c:formatCode>General</c:formatCode>
                <c:ptCount val="3"/>
                <c:pt idx="0">
                  <c:v>66</c:v>
                </c:pt>
                <c:pt idx="1">
                  <c:v>57</c:v>
                </c:pt>
              </c:numCache>
            </c:numRef>
          </c:val>
          <c:extLst>
            <c:ext xmlns:c16="http://schemas.microsoft.com/office/drawing/2014/chart" uri="{C3380CC4-5D6E-409C-BE32-E72D297353CC}">
              <c16:uniqueId val="{00000000-D29F-4E6A-ABC4-92DBDF6E63CF}"/>
            </c:ext>
          </c:extLst>
        </c:ser>
        <c:ser>
          <c:idx val="1"/>
          <c:order val="1"/>
          <c:tx>
            <c:strRef>
              <c:f>Sheet1!$C$1</c:f>
              <c:strCache>
                <c:ptCount val="1"/>
                <c:pt idx="0">
                  <c:v>Grade 7</c:v>
                </c:pt>
              </c:strCache>
            </c:strRef>
          </c:tx>
          <c:spPr>
            <a:solidFill>
              <a:schemeClr val="accent5"/>
            </a:solidFill>
            <a:ln>
              <a:noFill/>
            </a:ln>
            <a:effectLst/>
          </c:spPr>
          <c:invertIfNegative val="0"/>
          <c:cat>
            <c:strRef>
              <c:f>Sheet1!$A$2:$A$5</c:f>
              <c:strCache>
                <c:ptCount val="2"/>
                <c:pt idx="0">
                  <c:v>If you have a problem, can you get the help you need from adults at your school?</c:v>
                </c:pt>
                <c:pt idx="1">
                  <c:v>Is school a place where you feel you belong?</c:v>
                </c:pt>
              </c:strCache>
            </c:strRef>
          </c:cat>
          <c:val>
            <c:numRef>
              <c:f>Sheet1!$C$2:$C$5</c:f>
              <c:numCache>
                <c:formatCode>General</c:formatCode>
                <c:ptCount val="3"/>
                <c:pt idx="0">
                  <c:v>73</c:v>
                </c:pt>
                <c:pt idx="1">
                  <c:v>59</c:v>
                </c:pt>
              </c:numCache>
            </c:numRef>
          </c:val>
          <c:extLst>
            <c:ext xmlns:c16="http://schemas.microsoft.com/office/drawing/2014/chart" uri="{C3380CC4-5D6E-409C-BE32-E72D297353CC}">
              <c16:uniqueId val="{00000001-D29F-4E6A-ABC4-92DBDF6E63CF}"/>
            </c:ext>
          </c:extLst>
        </c:ser>
        <c:dLbls>
          <c:showLegendKey val="0"/>
          <c:showVal val="0"/>
          <c:showCatName val="0"/>
          <c:showSerName val="0"/>
          <c:showPercent val="0"/>
          <c:showBubbleSize val="0"/>
        </c:dLbls>
        <c:gapWidth val="219"/>
        <c:overlap val="-27"/>
        <c:axId val="1490560095"/>
        <c:axId val="1490561759"/>
      </c:barChart>
      <c:catAx>
        <c:axId val="149056009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Survey Questions</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0561759"/>
        <c:crosses val="autoZero"/>
        <c:auto val="1"/>
        <c:lblAlgn val="ctr"/>
        <c:lblOffset val="100"/>
        <c:noMultiLvlLbl val="0"/>
      </c:catAx>
      <c:valAx>
        <c:axId val="1490561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Percentage of students who responded</a:t>
                </a:r>
                <a:r>
                  <a:rPr lang="en-US" baseline="0" dirty="0" smtClean="0"/>
                  <a:t> </a:t>
                </a:r>
                <a:r>
                  <a:rPr lang="en-US" dirty="0" smtClean="0"/>
                  <a:t>“most of the time”</a:t>
                </a:r>
                <a:r>
                  <a:rPr lang="en-US" baseline="0" dirty="0" smtClean="0"/>
                  <a:t> o</a:t>
                </a:r>
                <a:r>
                  <a:rPr lang="en-US" dirty="0" smtClean="0"/>
                  <a:t>r “all the time.”</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05600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I continue</a:t>
            </a:r>
            <a:r>
              <a:rPr lang="en-US" baseline="0" dirty="0" smtClean="0"/>
              <a:t> to get better at math.</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Strongly Disagree</c:v>
                </c:pt>
              </c:strCache>
            </c:strRef>
          </c:tx>
          <c:spPr>
            <a:solidFill>
              <a:schemeClr val="accent1"/>
            </a:solidFill>
            <a:ln>
              <a:noFill/>
            </a:ln>
            <a:effectLst/>
          </c:spPr>
          <c:invertIfNegative val="0"/>
          <c:cat>
            <c:strRef>
              <c:f>Sheet1!$A$2:$A$5</c:f>
              <c:strCache>
                <c:ptCount val="2"/>
                <c:pt idx="0">
                  <c:v>Grade 4</c:v>
                </c:pt>
                <c:pt idx="1">
                  <c:v>Grade 7</c:v>
                </c:pt>
              </c:strCache>
            </c:strRef>
          </c:cat>
          <c:val>
            <c:numRef>
              <c:f>Sheet1!$B$2:$B$5</c:f>
              <c:numCache>
                <c:formatCode>General</c:formatCode>
                <c:ptCount val="4"/>
                <c:pt idx="0">
                  <c:v>1</c:v>
                </c:pt>
                <c:pt idx="1">
                  <c:v>3</c:v>
                </c:pt>
              </c:numCache>
            </c:numRef>
          </c:val>
          <c:extLst>
            <c:ext xmlns:c16="http://schemas.microsoft.com/office/drawing/2014/chart" uri="{C3380CC4-5D6E-409C-BE32-E72D297353CC}">
              <c16:uniqueId val="{00000000-B1E3-482E-981D-9EDAD2E1CB0F}"/>
            </c:ext>
          </c:extLst>
        </c:ser>
        <c:ser>
          <c:idx val="1"/>
          <c:order val="1"/>
          <c:tx>
            <c:strRef>
              <c:f>Sheet1!$C$1</c:f>
              <c:strCache>
                <c:ptCount val="1"/>
                <c:pt idx="0">
                  <c:v>Disagree</c:v>
                </c:pt>
              </c:strCache>
            </c:strRef>
          </c:tx>
          <c:spPr>
            <a:solidFill>
              <a:schemeClr val="accent2"/>
            </a:solidFill>
            <a:ln>
              <a:noFill/>
            </a:ln>
            <a:effectLst/>
          </c:spPr>
          <c:invertIfNegative val="0"/>
          <c:cat>
            <c:strRef>
              <c:f>Sheet1!$A$2:$A$5</c:f>
              <c:strCache>
                <c:ptCount val="2"/>
                <c:pt idx="0">
                  <c:v>Grade 4</c:v>
                </c:pt>
                <c:pt idx="1">
                  <c:v>Grade 7</c:v>
                </c:pt>
              </c:strCache>
            </c:strRef>
          </c:cat>
          <c:val>
            <c:numRef>
              <c:f>Sheet1!$C$2:$C$5</c:f>
              <c:numCache>
                <c:formatCode>General</c:formatCode>
                <c:ptCount val="4"/>
                <c:pt idx="0">
                  <c:v>5</c:v>
                </c:pt>
                <c:pt idx="1">
                  <c:v>6</c:v>
                </c:pt>
              </c:numCache>
            </c:numRef>
          </c:val>
          <c:extLst>
            <c:ext xmlns:c16="http://schemas.microsoft.com/office/drawing/2014/chart" uri="{C3380CC4-5D6E-409C-BE32-E72D297353CC}">
              <c16:uniqueId val="{00000001-B1E3-482E-981D-9EDAD2E1CB0F}"/>
            </c:ext>
          </c:extLst>
        </c:ser>
        <c:ser>
          <c:idx val="2"/>
          <c:order val="2"/>
          <c:tx>
            <c:strRef>
              <c:f>Sheet1!$D$1</c:f>
              <c:strCache>
                <c:ptCount val="1"/>
                <c:pt idx="0">
                  <c:v>Neither agree or disagree</c:v>
                </c:pt>
              </c:strCache>
            </c:strRef>
          </c:tx>
          <c:spPr>
            <a:solidFill>
              <a:schemeClr val="accent3"/>
            </a:solidFill>
            <a:ln>
              <a:noFill/>
            </a:ln>
            <a:effectLst/>
          </c:spPr>
          <c:invertIfNegative val="0"/>
          <c:cat>
            <c:strRef>
              <c:f>Sheet1!$A$2:$A$5</c:f>
              <c:strCache>
                <c:ptCount val="2"/>
                <c:pt idx="0">
                  <c:v>Grade 4</c:v>
                </c:pt>
                <c:pt idx="1">
                  <c:v>Grade 7</c:v>
                </c:pt>
              </c:strCache>
            </c:strRef>
          </c:cat>
          <c:val>
            <c:numRef>
              <c:f>Sheet1!$D$2:$D$5</c:f>
              <c:numCache>
                <c:formatCode>General</c:formatCode>
                <c:ptCount val="4"/>
                <c:pt idx="0">
                  <c:v>11</c:v>
                </c:pt>
                <c:pt idx="1">
                  <c:v>17</c:v>
                </c:pt>
              </c:numCache>
            </c:numRef>
          </c:val>
          <c:extLst>
            <c:ext xmlns:c16="http://schemas.microsoft.com/office/drawing/2014/chart" uri="{C3380CC4-5D6E-409C-BE32-E72D297353CC}">
              <c16:uniqueId val="{00000002-B1E3-482E-981D-9EDAD2E1CB0F}"/>
            </c:ext>
          </c:extLst>
        </c:ser>
        <c:ser>
          <c:idx val="3"/>
          <c:order val="3"/>
          <c:tx>
            <c:strRef>
              <c:f>Sheet1!$E$1</c:f>
              <c:strCache>
                <c:ptCount val="1"/>
                <c:pt idx="0">
                  <c:v>Agree</c:v>
                </c:pt>
              </c:strCache>
            </c:strRef>
          </c:tx>
          <c:spPr>
            <a:solidFill>
              <a:schemeClr val="accent4"/>
            </a:solidFill>
            <a:ln>
              <a:noFill/>
            </a:ln>
            <a:effectLst/>
          </c:spPr>
          <c:invertIfNegative val="0"/>
          <c:cat>
            <c:strRef>
              <c:f>Sheet1!$A$2:$A$5</c:f>
              <c:strCache>
                <c:ptCount val="2"/>
                <c:pt idx="0">
                  <c:v>Grade 4</c:v>
                </c:pt>
                <c:pt idx="1">
                  <c:v>Grade 7</c:v>
                </c:pt>
              </c:strCache>
            </c:strRef>
          </c:cat>
          <c:val>
            <c:numRef>
              <c:f>Sheet1!$E$2:$E$5</c:f>
              <c:numCache>
                <c:formatCode>General</c:formatCode>
                <c:ptCount val="4"/>
                <c:pt idx="0">
                  <c:v>37</c:v>
                </c:pt>
                <c:pt idx="1">
                  <c:v>39</c:v>
                </c:pt>
              </c:numCache>
            </c:numRef>
          </c:val>
          <c:extLst>
            <c:ext xmlns:c16="http://schemas.microsoft.com/office/drawing/2014/chart" uri="{C3380CC4-5D6E-409C-BE32-E72D297353CC}">
              <c16:uniqueId val="{00000003-B1E3-482E-981D-9EDAD2E1CB0F}"/>
            </c:ext>
          </c:extLst>
        </c:ser>
        <c:ser>
          <c:idx val="4"/>
          <c:order val="4"/>
          <c:tx>
            <c:strRef>
              <c:f>Sheet1!$F$1</c:f>
              <c:strCache>
                <c:ptCount val="1"/>
                <c:pt idx="0">
                  <c:v>Strongly Agree</c:v>
                </c:pt>
              </c:strCache>
            </c:strRef>
          </c:tx>
          <c:spPr>
            <a:solidFill>
              <a:schemeClr val="accent5"/>
            </a:solidFill>
            <a:ln>
              <a:noFill/>
            </a:ln>
            <a:effectLst/>
          </c:spPr>
          <c:invertIfNegative val="0"/>
          <c:cat>
            <c:strRef>
              <c:f>Sheet1!$A$2:$A$5</c:f>
              <c:strCache>
                <c:ptCount val="2"/>
                <c:pt idx="0">
                  <c:v>Grade 4</c:v>
                </c:pt>
                <c:pt idx="1">
                  <c:v>Grade 7</c:v>
                </c:pt>
              </c:strCache>
            </c:strRef>
          </c:cat>
          <c:val>
            <c:numRef>
              <c:f>Sheet1!$F$2:$F$5</c:f>
              <c:numCache>
                <c:formatCode>General</c:formatCode>
                <c:ptCount val="4"/>
                <c:pt idx="0">
                  <c:v>25</c:v>
                </c:pt>
                <c:pt idx="1">
                  <c:v>31</c:v>
                </c:pt>
              </c:numCache>
            </c:numRef>
          </c:val>
          <c:extLst>
            <c:ext xmlns:c16="http://schemas.microsoft.com/office/drawing/2014/chart" uri="{C3380CC4-5D6E-409C-BE32-E72D297353CC}">
              <c16:uniqueId val="{00000004-B1E3-482E-981D-9EDAD2E1CB0F}"/>
            </c:ext>
          </c:extLst>
        </c:ser>
        <c:ser>
          <c:idx val="5"/>
          <c:order val="5"/>
          <c:tx>
            <c:strRef>
              <c:f>Sheet1!$G$1</c:f>
              <c:strCache>
                <c:ptCount val="1"/>
                <c:pt idx="0">
                  <c:v>Don't know</c:v>
                </c:pt>
              </c:strCache>
            </c:strRef>
          </c:tx>
          <c:spPr>
            <a:solidFill>
              <a:schemeClr val="accent6"/>
            </a:solidFill>
            <a:ln>
              <a:noFill/>
            </a:ln>
            <a:effectLst/>
          </c:spPr>
          <c:invertIfNegative val="0"/>
          <c:cat>
            <c:strRef>
              <c:f>Sheet1!$A$2:$A$5</c:f>
              <c:strCache>
                <c:ptCount val="2"/>
                <c:pt idx="0">
                  <c:v>Grade 4</c:v>
                </c:pt>
                <c:pt idx="1">
                  <c:v>Grade 7</c:v>
                </c:pt>
              </c:strCache>
            </c:strRef>
          </c:cat>
          <c:val>
            <c:numRef>
              <c:f>Sheet1!$G$2:$G$5</c:f>
              <c:numCache>
                <c:formatCode>General</c:formatCode>
                <c:ptCount val="4"/>
                <c:pt idx="0">
                  <c:v>14</c:v>
                </c:pt>
                <c:pt idx="1">
                  <c:v>1</c:v>
                </c:pt>
              </c:numCache>
            </c:numRef>
          </c:val>
          <c:extLst>
            <c:ext xmlns:c16="http://schemas.microsoft.com/office/drawing/2014/chart" uri="{C3380CC4-5D6E-409C-BE32-E72D297353CC}">
              <c16:uniqueId val="{00000005-B1E3-482E-981D-9EDAD2E1CB0F}"/>
            </c:ext>
          </c:extLst>
        </c:ser>
        <c:dLbls>
          <c:showLegendKey val="0"/>
          <c:showVal val="0"/>
          <c:showCatName val="0"/>
          <c:showSerName val="0"/>
          <c:showPercent val="0"/>
          <c:showBubbleSize val="0"/>
        </c:dLbls>
        <c:gapWidth val="219"/>
        <c:overlap val="-27"/>
        <c:axId val="1497178095"/>
        <c:axId val="1497184335"/>
      </c:barChart>
      <c:catAx>
        <c:axId val="149717809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a:t>
                </a:r>
                <a:r>
                  <a:rPr lang="en-US" baseline="0" dirty="0" smtClean="0"/>
                  <a:t> Learning Survey Results</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7184335"/>
        <c:crosses val="autoZero"/>
        <c:auto val="1"/>
        <c:lblAlgn val="ctr"/>
        <c:lblOffset val="100"/>
        <c:noMultiLvlLbl val="0"/>
      </c:catAx>
      <c:valAx>
        <c:axId val="1497184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Percentage of students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71780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May 2022 Reading Results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c:v>
                </c:pt>
              </c:strCache>
            </c:strRef>
          </c:tx>
          <c:spPr>
            <a:solidFill>
              <a:schemeClr val="accent1"/>
            </a:solidFill>
            <a:ln>
              <a:noFill/>
            </a:ln>
            <a:effectLst/>
          </c:spPr>
          <c:invertIfNegative val="0"/>
          <c:cat>
            <c:strRef>
              <c:f>Sheet1!$A$2:$A$5</c:f>
              <c:strCache>
                <c:ptCount val="1"/>
                <c:pt idx="0">
                  <c:v>Fountas &amp; Pinell</c:v>
                </c:pt>
              </c:strCache>
            </c:strRef>
          </c:cat>
          <c:val>
            <c:numRef>
              <c:f>Sheet1!$B$2:$B$5</c:f>
              <c:numCache>
                <c:formatCode>General</c:formatCode>
                <c:ptCount val="1"/>
                <c:pt idx="0">
                  <c:v>31</c:v>
                </c:pt>
              </c:numCache>
            </c:numRef>
          </c:val>
          <c:extLst>
            <c:ext xmlns:c16="http://schemas.microsoft.com/office/drawing/2014/chart" uri="{C3380CC4-5D6E-409C-BE32-E72D297353CC}">
              <c16:uniqueId val="{00000000-B055-44FD-901A-265E3DC48C85}"/>
            </c:ext>
          </c:extLst>
        </c:ser>
        <c:ser>
          <c:idx val="1"/>
          <c:order val="1"/>
          <c:tx>
            <c:strRef>
              <c:f>Sheet1!$C$1</c:f>
              <c:strCache>
                <c:ptCount val="1"/>
                <c:pt idx="0">
                  <c:v>2</c:v>
                </c:pt>
              </c:strCache>
            </c:strRef>
          </c:tx>
          <c:spPr>
            <a:solidFill>
              <a:schemeClr val="accent2"/>
            </a:solidFill>
            <a:ln>
              <a:noFill/>
            </a:ln>
            <a:effectLst/>
          </c:spPr>
          <c:invertIfNegative val="0"/>
          <c:cat>
            <c:strRef>
              <c:f>Sheet1!$A$2:$A$5</c:f>
              <c:strCache>
                <c:ptCount val="1"/>
                <c:pt idx="0">
                  <c:v>Fountas &amp; Pinell</c:v>
                </c:pt>
              </c:strCache>
            </c:strRef>
          </c:cat>
          <c:val>
            <c:numRef>
              <c:f>Sheet1!$C$2:$C$5</c:f>
              <c:numCache>
                <c:formatCode>General</c:formatCode>
                <c:ptCount val="1"/>
                <c:pt idx="0">
                  <c:v>19</c:v>
                </c:pt>
              </c:numCache>
            </c:numRef>
          </c:val>
          <c:extLst>
            <c:ext xmlns:c16="http://schemas.microsoft.com/office/drawing/2014/chart" uri="{C3380CC4-5D6E-409C-BE32-E72D297353CC}">
              <c16:uniqueId val="{00000001-B055-44FD-901A-265E3DC48C85}"/>
            </c:ext>
          </c:extLst>
        </c:ser>
        <c:ser>
          <c:idx val="2"/>
          <c:order val="2"/>
          <c:tx>
            <c:strRef>
              <c:f>Sheet1!$D$1</c:f>
              <c:strCache>
                <c:ptCount val="1"/>
                <c:pt idx="0">
                  <c:v>3</c:v>
                </c:pt>
              </c:strCache>
            </c:strRef>
          </c:tx>
          <c:spPr>
            <a:solidFill>
              <a:schemeClr val="accent3"/>
            </a:solidFill>
            <a:ln>
              <a:noFill/>
            </a:ln>
            <a:effectLst/>
          </c:spPr>
          <c:invertIfNegative val="0"/>
          <c:cat>
            <c:strRef>
              <c:f>Sheet1!$A$2:$A$5</c:f>
              <c:strCache>
                <c:ptCount val="1"/>
                <c:pt idx="0">
                  <c:v>Fountas &amp; Pinell</c:v>
                </c:pt>
              </c:strCache>
            </c:strRef>
          </c:cat>
          <c:val>
            <c:numRef>
              <c:f>Sheet1!$D$2:$D$5</c:f>
              <c:numCache>
                <c:formatCode>General</c:formatCode>
                <c:ptCount val="1"/>
                <c:pt idx="0">
                  <c:v>25</c:v>
                </c:pt>
              </c:numCache>
            </c:numRef>
          </c:val>
          <c:extLst>
            <c:ext xmlns:c16="http://schemas.microsoft.com/office/drawing/2014/chart" uri="{C3380CC4-5D6E-409C-BE32-E72D297353CC}">
              <c16:uniqueId val="{00000002-B055-44FD-901A-265E3DC48C85}"/>
            </c:ext>
          </c:extLst>
        </c:ser>
        <c:ser>
          <c:idx val="3"/>
          <c:order val="3"/>
          <c:tx>
            <c:strRef>
              <c:f>Sheet1!$E$1</c:f>
              <c:strCache>
                <c:ptCount val="1"/>
                <c:pt idx="0">
                  <c:v>4</c:v>
                </c:pt>
              </c:strCache>
            </c:strRef>
          </c:tx>
          <c:spPr>
            <a:solidFill>
              <a:schemeClr val="accent4"/>
            </a:solidFill>
            <a:ln>
              <a:noFill/>
            </a:ln>
            <a:effectLst/>
          </c:spPr>
          <c:invertIfNegative val="0"/>
          <c:cat>
            <c:strRef>
              <c:f>Sheet1!$A$2:$A$5</c:f>
              <c:strCache>
                <c:ptCount val="1"/>
                <c:pt idx="0">
                  <c:v>Fountas &amp; Pinell</c:v>
                </c:pt>
              </c:strCache>
            </c:strRef>
          </c:cat>
          <c:val>
            <c:numRef>
              <c:f>Sheet1!$E$2:$E$5</c:f>
              <c:numCache>
                <c:formatCode>General</c:formatCode>
                <c:ptCount val="1"/>
                <c:pt idx="0">
                  <c:v>25</c:v>
                </c:pt>
              </c:numCache>
            </c:numRef>
          </c:val>
          <c:extLst>
            <c:ext xmlns:c16="http://schemas.microsoft.com/office/drawing/2014/chart" uri="{C3380CC4-5D6E-409C-BE32-E72D297353CC}">
              <c16:uniqueId val="{00000003-B055-44FD-901A-265E3DC48C85}"/>
            </c:ext>
          </c:extLst>
        </c:ser>
        <c:dLbls>
          <c:showLegendKey val="0"/>
          <c:showVal val="0"/>
          <c:showCatName val="0"/>
          <c:showSerName val="0"/>
          <c:showPercent val="0"/>
          <c:showBubbleSize val="0"/>
        </c:dLbls>
        <c:gapWidth val="219"/>
        <c:overlap val="-27"/>
        <c:axId val="1600707519"/>
        <c:axId val="1724962735"/>
      </c:barChart>
      <c:catAx>
        <c:axId val="1600707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4962735"/>
        <c:crosses val="autoZero"/>
        <c:auto val="1"/>
        <c:lblAlgn val="ctr"/>
        <c:lblOffset val="100"/>
        <c:noMultiLvlLbl val="0"/>
      </c:catAx>
      <c:valAx>
        <c:axId val="1724962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Percentage of Students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070751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Do</a:t>
            </a:r>
            <a:r>
              <a:rPr lang="en-US" baseline="0" dirty="0" smtClean="0"/>
              <a:t> you</a:t>
            </a:r>
            <a:r>
              <a:rPr lang="en-US" dirty="0" smtClean="0"/>
              <a:t> set a goal when learning something new?</a:t>
            </a:r>
            <a:endParaRPr lang="en-US" dirty="0"/>
          </a:p>
        </c:rich>
      </c:tx>
      <c:layout>
        <c:manualLayout>
          <c:xMode val="edge"/>
          <c:yMode val="edge"/>
          <c:x val="0.166421568627451"/>
          <c:y val="2.334913996568411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Grade 4</c:v>
                </c:pt>
              </c:strCache>
            </c:strRef>
          </c:tx>
          <c:spPr>
            <a:solidFill>
              <a:schemeClr val="accent1"/>
            </a:solidFill>
            <a:ln>
              <a:noFill/>
            </a:ln>
            <a:effectLst/>
          </c:spPr>
          <c:invertIfNegative val="0"/>
          <c:cat>
            <c:strRef>
              <c:f>Sheet1!$A$2:$A$7</c:f>
              <c:strCache>
                <c:ptCount val="6"/>
                <c:pt idx="0">
                  <c:v>Never</c:v>
                </c:pt>
                <c:pt idx="1">
                  <c:v>Almost never</c:v>
                </c:pt>
                <c:pt idx="2">
                  <c:v>Sometimes</c:v>
                </c:pt>
                <c:pt idx="3">
                  <c:v>Most of the time</c:v>
                </c:pt>
                <c:pt idx="4">
                  <c:v>All of the time</c:v>
                </c:pt>
                <c:pt idx="5">
                  <c:v>Don't know</c:v>
                </c:pt>
              </c:strCache>
            </c:strRef>
          </c:cat>
          <c:val>
            <c:numRef>
              <c:f>Sheet1!$B$2:$B$7</c:f>
              <c:numCache>
                <c:formatCode>General</c:formatCode>
                <c:ptCount val="6"/>
                <c:pt idx="0">
                  <c:v>14</c:v>
                </c:pt>
                <c:pt idx="1">
                  <c:v>22</c:v>
                </c:pt>
                <c:pt idx="2">
                  <c:v>29</c:v>
                </c:pt>
                <c:pt idx="3">
                  <c:v>18</c:v>
                </c:pt>
                <c:pt idx="4">
                  <c:v>3</c:v>
                </c:pt>
                <c:pt idx="5">
                  <c:v>7</c:v>
                </c:pt>
              </c:numCache>
            </c:numRef>
          </c:val>
          <c:extLst>
            <c:ext xmlns:c16="http://schemas.microsoft.com/office/drawing/2014/chart" uri="{C3380CC4-5D6E-409C-BE32-E72D297353CC}">
              <c16:uniqueId val="{00000000-C980-4197-A911-521C2AD0F4B0}"/>
            </c:ext>
          </c:extLst>
        </c:ser>
        <c:dLbls>
          <c:showLegendKey val="0"/>
          <c:showVal val="0"/>
          <c:showCatName val="0"/>
          <c:showSerName val="0"/>
          <c:showPercent val="0"/>
          <c:showBubbleSize val="0"/>
        </c:dLbls>
        <c:gapWidth val="219"/>
        <c:overlap val="-27"/>
        <c:axId val="1933950991"/>
        <c:axId val="1933952239"/>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Grade 7</c:v>
                      </c:pt>
                    </c:strCache>
                  </c:strRef>
                </c:tx>
                <c:spPr>
                  <a:solidFill>
                    <a:schemeClr val="accent2"/>
                  </a:solidFill>
                  <a:ln>
                    <a:noFill/>
                  </a:ln>
                  <a:effectLst/>
                </c:spPr>
                <c:invertIfNegative val="0"/>
                <c:cat>
                  <c:strRef>
                    <c:extLst>
                      <c:ext uri="{02D57815-91ED-43cb-92C2-25804820EDAC}">
                        <c15:formulaRef>
                          <c15:sqref>Sheet1!$A$2:$A$7</c15:sqref>
                        </c15:formulaRef>
                      </c:ext>
                    </c:extLst>
                    <c:strCache>
                      <c:ptCount val="6"/>
                      <c:pt idx="0">
                        <c:v>Never</c:v>
                      </c:pt>
                      <c:pt idx="1">
                        <c:v>Almost never</c:v>
                      </c:pt>
                      <c:pt idx="2">
                        <c:v>Sometimes</c:v>
                      </c:pt>
                      <c:pt idx="3">
                        <c:v>Most of the time</c:v>
                      </c:pt>
                      <c:pt idx="4">
                        <c:v>All of the time</c:v>
                      </c:pt>
                      <c:pt idx="5">
                        <c:v>Don't know</c:v>
                      </c:pt>
                    </c:strCache>
                  </c:strRef>
                </c:cat>
                <c:val>
                  <c:numRef>
                    <c:extLst>
                      <c:ext uri="{02D57815-91ED-43cb-92C2-25804820EDAC}">
                        <c15:formulaRef>
                          <c15:sqref>Sheet1!$C$2:$C$7</c15:sqref>
                        </c15:formulaRef>
                      </c:ext>
                    </c:extLst>
                    <c:numCache>
                      <c:formatCode>General</c:formatCode>
                      <c:ptCount val="6"/>
                      <c:pt idx="0">
                        <c:v>1</c:v>
                      </c:pt>
                      <c:pt idx="1">
                        <c:v>3</c:v>
                      </c:pt>
                      <c:pt idx="2">
                        <c:v>18</c:v>
                      </c:pt>
                      <c:pt idx="3">
                        <c:v>45</c:v>
                      </c:pt>
                      <c:pt idx="4">
                        <c:v>26</c:v>
                      </c:pt>
                      <c:pt idx="5">
                        <c:v>4</c:v>
                      </c:pt>
                    </c:numCache>
                  </c:numRef>
                </c:val>
                <c:extLst>
                  <c:ext xmlns:c16="http://schemas.microsoft.com/office/drawing/2014/chart" uri="{C3380CC4-5D6E-409C-BE32-E72D297353CC}">
                    <c16:uniqueId val="{00000001-C980-4197-A911-521C2AD0F4B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Never</c:v>
                      </c:pt>
                      <c:pt idx="1">
                        <c:v>Almost never</c:v>
                      </c:pt>
                      <c:pt idx="2">
                        <c:v>Sometimes</c:v>
                      </c:pt>
                      <c:pt idx="3">
                        <c:v>Most of the time</c:v>
                      </c:pt>
                      <c:pt idx="4">
                        <c:v>All of the time</c:v>
                      </c:pt>
                      <c:pt idx="5">
                        <c:v>Don't know</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General</c:formatCode>
                      <c:ptCount val="6"/>
                      <c:pt idx="0">
                        <c:v>2</c:v>
                      </c:pt>
                      <c:pt idx="1">
                        <c:v>2</c:v>
                      </c:pt>
                      <c:pt idx="2">
                        <c:v>3</c:v>
                      </c:pt>
                      <c:pt idx="3">
                        <c:v>5</c:v>
                      </c:pt>
                    </c:numCache>
                  </c:numRef>
                </c:val>
                <c:extLst xmlns:c15="http://schemas.microsoft.com/office/drawing/2012/chart">
                  <c:ext xmlns:c16="http://schemas.microsoft.com/office/drawing/2014/chart" uri="{C3380CC4-5D6E-409C-BE32-E72D297353CC}">
                    <c16:uniqueId val="{00000002-C980-4197-A911-521C2AD0F4B0}"/>
                  </c:ext>
                </c:extLst>
              </c15:ser>
            </c15:filteredBarSeries>
          </c:ext>
        </c:extLst>
      </c:barChart>
      <c:catAx>
        <c:axId val="193395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3952239"/>
        <c:crosses val="autoZero"/>
        <c:auto val="1"/>
        <c:lblAlgn val="ctr"/>
        <c:lblOffset val="100"/>
        <c:noMultiLvlLbl val="0"/>
      </c:catAx>
      <c:valAx>
        <c:axId val="1933952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3950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8538385826774E-2"/>
          <c:y val="0.17883992502215029"/>
          <c:w val="0.93635396161417328"/>
          <c:h val="0.69185373450702925"/>
        </c:manualLayout>
      </c:layout>
      <c:barChart>
        <c:barDir val="col"/>
        <c:grouping val="clustered"/>
        <c:varyColors val="0"/>
        <c:ser>
          <c:idx val="1"/>
          <c:order val="0"/>
          <c:tx>
            <c:strRef>
              <c:f>Sheet1!$B$1</c:f>
              <c:strCache>
                <c:ptCount val="1"/>
                <c:pt idx="0">
                  <c:v>Percentage of staff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c:v>
                </c:pt>
                <c:pt idx="3">
                  <c:v>Agree</c:v>
                </c:pt>
                <c:pt idx="4">
                  <c:v>Strongly agree</c:v>
                </c:pt>
              </c:strCache>
            </c:strRef>
          </c:cat>
          <c:val>
            <c:numRef>
              <c:f>Sheet1!$B$2:$B$6</c:f>
              <c:numCache>
                <c:formatCode>General</c:formatCode>
                <c:ptCount val="5"/>
                <c:pt idx="0">
                  <c:v>0</c:v>
                </c:pt>
                <c:pt idx="1">
                  <c:v>57</c:v>
                </c:pt>
                <c:pt idx="2">
                  <c:v>23</c:v>
                </c:pt>
                <c:pt idx="3">
                  <c:v>15</c:v>
                </c:pt>
                <c:pt idx="4">
                  <c:v>5</c:v>
                </c:pt>
              </c:numCache>
            </c:numRef>
          </c:val>
          <c:extLst>
            <c:ext xmlns:c16="http://schemas.microsoft.com/office/drawing/2014/chart" uri="{C3380CC4-5D6E-409C-BE32-E72D297353CC}">
              <c16:uniqueId val="{00000001-81F8-4849-8F7D-347E2CF1A0BF}"/>
            </c:ext>
          </c:extLst>
        </c:ser>
        <c:dLbls>
          <c:dLblPos val="outEnd"/>
          <c:showLegendKey val="0"/>
          <c:showVal val="1"/>
          <c:showCatName val="0"/>
          <c:showSerName val="0"/>
          <c:showPercent val="0"/>
          <c:showBubbleSize val="0"/>
        </c:dLbls>
        <c:gapWidth val="219"/>
        <c:overlap val="-27"/>
        <c:axId val="1598691295"/>
        <c:axId val="1598697119"/>
        <c:extLst/>
      </c:barChart>
      <c:catAx>
        <c:axId val="1598691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8697119"/>
        <c:crosses val="autoZero"/>
        <c:auto val="1"/>
        <c:lblAlgn val="ctr"/>
        <c:lblOffset val="100"/>
        <c:noMultiLvlLbl val="0"/>
      </c:catAx>
      <c:valAx>
        <c:axId val="1598697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8691295"/>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406A7B2-FD66-4E68-AEA6-15B9B1ED5F9F}" type="datetimeFigureOut">
              <a:rPr lang="en-US" smtClean="0"/>
              <a:t>9/23/2022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9/23/2022</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9/23/2022</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9/23/2022</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9/23/2022</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9/23/2022</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9/23/2022</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9/23/2022</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9/23/2022</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9/23/2022</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9/23/2022</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9/23/2022</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9/23/2022</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C7E24D-4F0E-4050-BDE1-DB5EC1B03C6C}"/>
              </a:ext>
            </a:extLst>
          </p:cNvPr>
          <p:cNvSpPr txBox="1"/>
          <p:nvPr/>
        </p:nvSpPr>
        <p:spPr>
          <a:xfrm>
            <a:off x="8584162" y="2351315"/>
            <a:ext cx="2513077" cy="461665"/>
          </a:xfrm>
          <a:prstGeom prst="rect">
            <a:avLst/>
          </a:prstGeom>
          <a:noFill/>
        </p:spPr>
        <p:txBody>
          <a:bodyPr wrap="square" rtlCol="0">
            <a:spAutoFit/>
          </a:bodyPr>
          <a:lstStyle/>
          <a:p>
            <a:pPr algn="r"/>
            <a:r>
              <a:rPr lang="en-US" sz="2400" dirty="0" smtClean="0">
                <a:solidFill>
                  <a:schemeClr val="bg1"/>
                </a:solidFill>
                <a:latin typeface="Roboto" panose="02000000000000000000" pitchFamily="2" charset="0"/>
                <a:ea typeface="Roboto" panose="02000000000000000000" pitchFamily="2" charset="0"/>
              </a:rPr>
              <a:t>September 2022</a:t>
            </a:r>
            <a:endParaRPr lang="en-US" sz="2400" dirty="0">
              <a:solidFill>
                <a:schemeClr val="bg1"/>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4ECA52DA-4A5C-430D-BDF3-4061A9EC9BF3}"/>
              </a:ext>
            </a:extLst>
          </p:cNvPr>
          <p:cNvSpPr txBox="1"/>
          <p:nvPr/>
        </p:nvSpPr>
        <p:spPr>
          <a:xfrm>
            <a:off x="8584161" y="3583356"/>
            <a:ext cx="2513077" cy="830997"/>
          </a:xfrm>
          <a:prstGeom prst="rect">
            <a:avLst/>
          </a:prstGeom>
          <a:noFill/>
        </p:spPr>
        <p:txBody>
          <a:bodyPr wrap="square" rtlCol="0">
            <a:spAutoFit/>
          </a:bodyPr>
          <a:lstStyle/>
          <a:p>
            <a:pPr algn="r"/>
            <a:r>
              <a:rPr lang="en-US" sz="2400" dirty="0" smtClean="0">
                <a:solidFill>
                  <a:schemeClr val="bg1"/>
                </a:solidFill>
                <a:latin typeface="Roboto" panose="02000000000000000000" pitchFamily="2" charset="0"/>
                <a:ea typeface="Roboto" panose="02000000000000000000" pitchFamily="2" charset="0"/>
              </a:rPr>
              <a:t>J. Alfred Laird Elementary School</a:t>
            </a:r>
            <a:endParaRPr lang="en-US" sz="2400" dirty="0">
              <a:solidFill>
                <a:schemeClr val="bg1"/>
              </a:solidFill>
              <a:latin typeface="Roboto" panose="02000000000000000000" pitchFamily="2" charset="0"/>
              <a:ea typeface="Roboto" panose="02000000000000000000" pitchFamily="2" charset="0"/>
            </a:endParaRP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90" y="232237"/>
            <a:ext cx="1468808" cy="1129852"/>
          </a:xfrm>
          <a:prstGeom prst="rect">
            <a:avLst/>
          </a:prstGeom>
        </p:spPr>
      </p:pic>
    </p:spTree>
    <p:extLst>
      <p:ext uri="{BB962C8B-B14F-4D97-AF65-F5344CB8AC3E}">
        <p14:creationId xmlns:p14="http://schemas.microsoft.com/office/powerpoint/2010/main" val="36790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10</a:t>
            </a:fld>
            <a:endParaRPr lang="en-US" sz="1600" b="1" dirty="0">
              <a:solidFill>
                <a:schemeClr val="bg1"/>
              </a:solidFill>
            </a:endParaRPr>
          </a:p>
        </p:txBody>
      </p:sp>
      <p:graphicFrame>
        <p:nvGraphicFramePr>
          <p:cNvPr id="5" name="Chart 4"/>
          <p:cNvGraphicFramePr/>
          <p:nvPr>
            <p:extLst>
              <p:ext uri="{D42A27DB-BD31-4B8C-83A1-F6EECF244321}">
                <p14:modId xmlns:p14="http://schemas.microsoft.com/office/powerpoint/2010/main" val="2024276806"/>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200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11</a:t>
            </a:fld>
            <a:endParaRPr lang="en-US" sz="1600" b="1" dirty="0">
              <a:solidFill>
                <a:schemeClr val="bg1"/>
              </a:solidFill>
            </a:endParaRPr>
          </a:p>
        </p:txBody>
      </p:sp>
      <p:sp>
        <p:nvSpPr>
          <p:cNvPr id="3" name="TextBox 2"/>
          <p:cNvSpPr txBox="1"/>
          <p:nvPr/>
        </p:nvSpPr>
        <p:spPr>
          <a:xfrm>
            <a:off x="8524568" y="1602658"/>
            <a:ext cx="2802193" cy="2585323"/>
          </a:xfrm>
          <a:prstGeom prst="rect">
            <a:avLst/>
          </a:prstGeom>
          <a:noFill/>
        </p:spPr>
        <p:txBody>
          <a:bodyPr wrap="square" rtlCol="0">
            <a:spAutoFit/>
          </a:bodyPr>
          <a:lstStyle/>
          <a:p>
            <a:r>
              <a:rPr lang="en-US" dirty="0" smtClean="0"/>
              <a:t>If we improve in our ability to differentiate math tasks, </a:t>
            </a:r>
            <a:r>
              <a:rPr lang="en-US" b="1" dirty="0" smtClean="0"/>
              <a:t>to </a:t>
            </a:r>
            <a:r>
              <a:rPr lang="en-US" b="1" dirty="0"/>
              <a:t>meet the needs of the varying ability levels of </a:t>
            </a:r>
            <a:r>
              <a:rPr lang="en-US" b="1" dirty="0" smtClean="0"/>
              <a:t>students in our classroom, </a:t>
            </a:r>
            <a:r>
              <a:rPr lang="en-US" dirty="0" smtClean="0"/>
              <a:t>will students develop a greater sense of confidence and continuous improvement in math?</a:t>
            </a:r>
            <a:endParaRPr lang="en-US" dirty="0"/>
          </a:p>
        </p:txBody>
      </p:sp>
      <p:sp>
        <p:nvSpPr>
          <p:cNvPr id="4" name="TextBox 3"/>
          <p:cNvSpPr txBox="1"/>
          <p:nvPr/>
        </p:nvSpPr>
        <p:spPr>
          <a:xfrm>
            <a:off x="4817806" y="1632155"/>
            <a:ext cx="2841523" cy="646331"/>
          </a:xfrm>
          <a:prstGeom prst="rect">
            <a:avLst/>
          </a:prstGeom>
          <a:noFill/>
        </p:spPr>
        <p:txBody>
          <a:bodyPr wrap="square" rtlCol="0">
            <a:spAutoFit/>
          </a:bodyPr>
          <a:lstStyle/>
          <a:p>
            <a:r>
              <a:rPr lang="en-US" dirty="0" smtClean="0"/>
              <a:t>Differentiated Numeracy instruction.</a:t>
            </a:r>
            <a:endParaRPr lang="en-US" dirty="0"/>
          </a:p>
        </p:txBody>
      </p:sp>
      <p:sp>
        <p:nvSpPr>
          <p:cNvPr id="5" name="TextBox 4"/>
          <p:cNvSpPr txBox="1"/>
          <p:nvPr/>
        </p:nvSpPr>
        <p:spPr>
          <a:xfrm>
            <a:off x="776748" y="1632155"/>
            <a:ext cx="3529781" cy="3416320"/>
          </a:xfrm>
          <a:prstGeom prst="rect">
            <a:avLst/>
          </a:prstGeom>
          <a:noFill/>
        </p:spPr>
        <p:txBody>
          <a:bodyPr wrap="square" rtlCol="0">
            <a:spAutoFit/>
          </a:bodyPr>
          <a:lstStyle/>
          <a:p>
            <a:r>
              <a:rPr lang="en-US" dirty="0" smtClean="0"/>
              <a:t>Survey results indicate that 31% of Grade 4 students, and 27% of Grade 7 students either feel they are not improving in math, or are unaware of their improvement in math. If students cannot see their growth and improvement, they are less likely to persevere and put forth their best effort. We want to create classroom environments where every child feels successful, and knows that they are improving.</a:t>
            </a:r>
            <a:endParaRPr lang="en-US" dirty="0"/>
          </a:p>
        </p:txBody>
      </p:sp>
    </p:spTree>
    <p:extLst>
      <p:ext uri="{BB962C8B-B14F-4D97-AF65-F5344CB8AC3E}">
        <p14:creationId xmlns:p14="http://schemas.microsoft.com/office/powerpoint/2010/main" val="406611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12</a:t>
            </a:fld>
            <a:endParaRPr lang="en-US" sz="1600" b="1" dirty="0">
              <a:solidFill>
                <a:schemeClr val="bg1"/>
              </a:solidFill>
            </a:endParaRPr>
          </a:p>
        </p:txBody>
      </p:sp>
      <p:sp>
        <p:nvSpPr>
          <p:cNvPr id="2" name="TextBox 1"/>
          <p:cNvSpPr txBox="1"/>
          <p:nvPr/>
        </p:nvSpPr>
        <p:spPr>
          <a:xfrm>
            <a:off x="3466020" y="3952568"/>
            <a:ext cx="1791854" cy="1569660"/>
          </a:xfrm>
          <a:prstGeom prst="rect">
            <a:avLst/>
          </a:prstGeom>
          <a:noFill/>
        </p:spPr>
        <p:txBody>
          <a:bodyPr wrap="square" rtlCol="0">
            <a:spAutoFit/>
          </a:bodyPr>
          <a:lstStyle/>
          <a:p>
            <a:pPr algn="ctr"/>
            <a:r>
              <a:rPr lang="en-US" sz="1200" dirty="0" smtClean="0">
                <a:solidFill>
                  <a:schemeClr val="bg1"/>
                </a:solidFill>
              </a:rPr>
              <a:t>By April 2023, 10%</a:t>
            </a:r>
          </a:p>
          <a:p>
            <a:pPr algn="ctr"/>
            <a:r>
              <a:rPr lang="en-US" sz="1200" dirty="0" smtClean="0">
                <a:solidFill>
                  <a:schemeClr val="bg1"/>
                </a:solidFill>
              </a:rPr>
              <a:t>increase in the number of students who respond to the Student Learning Survey that they agree or strongly agree that they are getting better at math.</a:t>
            </a:r>
            <a:endParaRPr lang="en-US" sz="1200" dirty="0">
              <a:solidFill>
                <a:schemeClr val="bg1"/>
              </a:solidFill>
            </a:endParaRPr>
          </a:p>
        </p:txBody>
      </p:sp>
      <p:sp>
        <p:nvSpPr>
          <p:cNvPr id="4" name="TextBox 3"/>
          <p:cNvSpPr txBox="1"/>
          <p:nvPr/>
        </p:nvSpPr>
        <p:spPr>
          <a:xfrm>
            <a:off x="1651820" y="4090219"/>
            <a:ext cx="1927122" cy="1923604"/>
          </a:xfrm>
          <a:prstGeom prst="rect">
            <a:avLst/>
          </a:prstGeom>
          <a:noFill/>
        </p:spPr>
        <p:txBody>
          <a:bodyPr wrap="square" rtlCol="0">
            <a:spAutoFit/>
          </a:bodyPr>
          <a:lstStyle/>
          <a:p>
            <a:pPr algn="ctr"/>
            <a:r>
              <a:rPr lang="en-US" sz="1100" dirty="0" smtClean="0">
                <a:solidFill>
                  <a:schemeClr val="bg1"/>
                </a:solidFill>
              </a:rPr>
              <a:t>1X/year</a:t>
            </a:r>
          </a:p>
          <a:p>
            <a:pPr algn="ctr"/>
            <a:r>
              <a:rPr lang="en-US" sz="1100" dirty="0" smtClean="0">
                <a:solidFill>
                  <a:schemeClr val="bg1"/>
                </a:solidFill>
              </a:rPr>
              <a:t>Student Learning Survey Results</a:t>
            </a:r>
          </a:p>
          <a:p>
            <a:pPr algn="ctr"/>
            <a:endParaRPr lang="en-US" sz="1100" dirty="0">
              <a:solidFill>
                <a:schemeClr val="bg1"/>
              </a:solidFill>
            </a:endParaRPr>
          </a:p>
          <a:p>
            <a:pPr algn="ctr"/>
            <a:r>
              <a:rPr lang="en-US" sz="1100" dirty="0" smtClean="0">
                <a:solidFill>
                  <a:schemeClr val="bg1"/>
                </a:solidFill>
              </a:rPr>
              <a:t>2X/year SNAP assessments</a:t>
            </a:r>
          </a:p>
          <a:p>
            <a:pPr algn="ctr"/>
            <a:endParaRPr lang="en-US" sz="1100" dirty="0" smtClean="0">
              <a:solidFill>
                <a:schemeClr val="bg1"/>
              </a:solidFill>
            </a:endParaRPr>
          </a:p>
          <a:p>
            <a:pPr algn="ctr"/>
            <a:r>
              <a:rPr lang="en-US" sz="1100" dirty="0" smtClean="0">
                <a:solidFill>
                  <a:schemeClr val="bg1"/>
                </a:solidFill>
              </a:rPr>
              <a:t>Report card results 3X/year</a:t>
            </a:r>
          </a:p>
          <a:p>
            <a:pPr algn="ctr"/>
            <a:endParaRPr lang="en-US" sz="1100" dirty="0" smtClean="0">
              <a:solidFill>
                <a:schemeClr val="bg1"/>
              </a:solidFill>
            </a:endParaRPr>
          </a:p>
          <a:p>
            <a:pPr algn="ctr"/>
            <a:r>
              <a:rPr lang="en-US" sz="1100" dirty="0" smtClean="0">
                <a:solidFill>
                  <a:schemeClr val="bg1"/>
                </a:solidFill>
              </a:rPr>
              <a:t>Weekly student exit slips</a:t>
            </a:r>
          </a:p>
          <a:p>
            <a:pPr algn="ctr"/>
            <a:endParaRPr lang="en-US" sz="1000" dirty="0">
              <a:solidFill>
                <a:schemeClr val="bg1"/>
              </a:solidFill>
            </a:endParaRPr>
          </a:p>
          <a:p>
            <a:pPr algn="ctr"/>
            <a:endParaRPr lang="en-US" sz="1000" dirty="0">
              <a:solidFill>
                <a:schemeClr val="bg1"/>
              </a:solidFill>
            </a:endParaRPr>
          </a:p>
        </p:txBody>
      </p:sp>
      <p:sp>
        <p:nvSpPr>
          <p:cNvPr id="5" name="TextBox 4"/>
          <p:cNvSpPr txBox="1"/>
          <p:nvPr/>
        </p:nvSpPr>
        <p:spPr>
          <a:xfrm>
            <a:off x="5437239" y="3952568"/>
            <a:ext cx="1356851" cy="1692771"/>
          </a:xfrm>
          <a:prstGeom prst="rect">
            <a:avLst/>
          </a:prstGeom>
          <a:noFill/>
        </p:spPr>
        <p:txBody>
          <a:bodyPr wrap="square" rtlCol="0">
            <a:spAutoFit/>
          </a:bodyPr>
          <a:lstStyle/>
          <a:p>
            <a:pPr algn="ctr"/>
            <a:r>
              <a:rPr lang="en-US" sz="1200" dirty="0" smtClean="0">
                <a:solidFill>
                  <a:schemeClr val="bg1"/>
                </a:solidFill>
              </a:rPr>
              <a:t>April 2023: Student Learning Survey</a:t>
            </a:r>
          </a:p>
          <a:p>
            <a:pPr algn="ctr"/>
            <a:endParaRPr lang="en-US" sz="1200" dirty="0">
              <a:solidFill>
                <a:schemeClr val="bg1"/>
              </a:solidFill>
            </a:endParaRPr>
          </a:p>
          <a:p>
            <a:pPr algn="ctr"/>
            <a:r>
              <a:rPr lang="en-US" sz="1200" dirty="0" smtClean="0">
                <a:solidFill>
                  <a:schemeClr val="bg1"/>
                </a:solidFill>
              </a:rPr>
              <a:t>October 2022 and May 2023: SNAP assessments</a:t>
            </a:r>
          </a:p>
          <a:p>
            <a:pPr algn="ctr"/>
            <a:endParaRPr lang="en-US" sz="1000" dirty="0">
              <a:solidFill>
                <a:schemeClr val="bg1"/>
              </a:solidFill>
            </a:endParaRPr>
          </a:p>
          <a:p>
            <a:pPr algn="ctr"/>
            <a:endParaRPr lang="en-US" sz="1000" dirty="0">
              <a:solidFill>
                <a:schemeClr val="bg1"/>
              </a:solidFill>
            </a:endParaRPr>
          </a:p>
        </p:txBody>
      </p:sp>
      <p:sp>
        <p:nvSpPr>
          <p:cNvPr id="7" name="TextBox 6"/>
          <p:cNvSpPr txBox="1"/>
          <p:nvPr/>
        </p:nvSpPr>
        <p:spPr>
          <a:xfrm>
            <a:off x="6973455" y="4090219"/>
            <a:ext cx="1681017" cy="1569660"/>
          </a:xfrm>
          <a:prstGeom prst="rect">
            <a:avLst/>
          </a:prstGeom>
          <a:noFill/>
        </p:spPr>
        <p:txBody>
          <a:bodyPr wrap="square" rtlCol="0">
            <a:spAutoFit/>
          </a:bodyPr>
          <a:lstStyle/>
          <a:p>
            <a:r>
              <a:rPr lang="en-US" sz="1200" dirty="0" smtClean="0">
                <a:solidFill>
                  <a:schemeClr val="bg1"/>
                </a:solidFill>
              </a:rPr>
              <a:t>Professional </a:t>
            </a:r>
            <a:r>
              <a:rPr lang="en-US" sz="1200" dirty="0">
                <a:solidFill>
                  <a:schemeClr val="bg1"/>
                </a:solidFill>
              </a:rPr>
              <a:t>development </a:t>
            </a:r>
            <a:r>
              <a:rPr lang="en-US" sz="1200" dirty="0" smtClean="0">
                <a:solidFill>
                  <a:schemeClr val="bg1"/>
                </a:solidFill>
              </a:rPr>
              <a:t>days with </a:t>
            </a:r>
            <a:r>
              <a:rPr lang="en-US" sz="1200" dirty="0">
                <a:solidFill>
                  <a:schemeClr val="bg1"/>
                </a:solidFill>
              </a:rPr>
              <a:t>the district vice-principal: </a:t>
            </a:r>
            <a:r>
              <a:rPr lang="en-US" sz="1200" dirty="0" smtClean="0">
                <a:solidFill>
                  <a:schemeClr val="bg1"/>
                </a:solidFill>
              </a:rPr>
              <a:t>numeracy</a:t>
            </a:r>
          </a:p>
          <a:p>
            <a:endParaRPr lang="en-US" sz="1200" dirty="0">
              <a:solidFill>
                <a:schemeClr val="bg1"/>
              </a:solidFill>
            </a:endParaRPr>
          </a:p>
          <a:p>
            <a:r>
              <a:rPr lang="en-US" sz="1200" dirty="0" smtClean="0">
                <a:solidFill>
                  <a:schemeClr val="bg1"/>
                </a:solidFill>
              </a:rPr>
              <a:t>Monthly Staff Meetings focused on rich tasks and differentiation </a:t>
            </a:r>
            <a:endParaRPr lang="en-US" sz="1200" dirty="0">
              <a:solidFill>
                <a:schemeClr val="bg1"/>
              </a:solidFill>
            </a:endParaRPr>
          </a:p>
        </p:txBody>
      </p:sp>
      <p:sp>
        <p:nvSpPr>
          <p:cNvPr id="8" name="TextBox 7"/>
          <p:cNvSpPr txBox="1"/>
          <p:nvPr/>
        </p:nvSpPr>
        <p:spPr>
          <a:xfrm>
            <a:off x="8765309" y="4090219"/>
            <a:ext cx="1681018" cy="1661993"/>
          </a:xfrm>
          <a:prstGeom prst="rect">
            <a:avLst/>
          </a:prstGeom>
          <a:noFill/>
        </p:spPr>
        <p:txBody>
          <a:bodyPr wrap="square" rtlCol="0">
            <a:spAutoFit/>
          </a:bodyPr>
          <a:lstStyle/>
          <a:p>
            <a:r>
              <a:rPr lang="en-US" sz="1200" dirty="0">
                <a:solidFill>
                  <a:schemeClr val="bg1"/>
                </a:solidFill>
              </a:rPr>
              <a:t>Monthly Instructional </a:t>
            </a:r>
            <a:r>
              <a:rPr lang="en-US" sz="1200" dirty="0" smtClean="0">
                <a:solidFill>
                  <a:schemeClr val="bg1"/>
                </a:solidFill>
              </a:rPr>
              <a:t>Rounds</a:t>
            </a:r>
          </a:p>
          <a:p>
            <a:endParaRPr lang="en-US" sz="1200" dirty="0">
              <a:solidFill>
                <a:schemeClr val="bg1"/>
              </a:solidFill>
            </a:endParaRPr>
          </a:p>
          <a:p>
            <a:r>
              <a:rPr lang="en-US" sz="1200" i="1" dirty="0" smtClean="0">
                <a:solidFill>
                  <a:schemeClr val="bg1"/>
                </a:solidFill>
              </a:rPr>
              <a:t>Good Questions: Great Ways to Differentiate Mathematics </a:t>
            </a:r>
            <a:r>
              <a:rPr lang="en-US" sz="1200" dirty="0" smtClean="0">
                <a:solidFill>
                  <a:schemeClr val="bg1"/>
                </a:solidFill>
              </a:rPr>
              <a:t>by Marian Small</a:t>
            </a:r>
            <a:endParaRPr lang="en-US" sz="1200" dirty="0">
              <a:solidFill>
                <a:schemeClr val="bg1"/>
              </a:solidFill>
            </a:endParaRPr>
          </a:p>
          <a:p>
            <a:endParaRPr lang="en-US" dirty="0"/>
          </a:p>
        </p:txBody>
      </p:sp>
    </p:spTree>
    <p:extLst>
      <p:ext uri="{BB962C8B-B14F-4D97-AF65-F5344CB8AC3E}">
        <p14:creationId xmlns:p14="http://schemas.microsoft.com/office/powerpoint/2010/main" val="201780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13</a:t>
            </a:fld>
            <a:endParaRPr lang="en-US" sz="1600" b="1" dirty="0">
              <a:solidFill>
                <a:schemeClr val="bg1"/>
              </a:solidFill>
            </a:endParaRPr>
          </a:p>
        </p:txBody>
      </p:sp>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4" name="TextBox 3"/>
          <p:cNvSpPr txBox="1"/>
          <p:nvPr/>
        </p:nvSpPr>
        <p:spPr>
          <a:xfrm>
            <a:off x="3706761" y="2005781"/>
            <a:ext cx="3578942" cy="523220"/>
          </a:xfrm>
          <a:prstGeom prst="rect">
            <a:avLst/>
          </a:prstGeom>
          <a:noFill/>
        </p:spPr>
        <p:txBody>
          <a:bodyPr wrap="square" rtlCol="0">
            <a:spAutoFit/>
          </a:bodyPr>
          <a:lstStyle/>
          <a:p>
            <a:r>
              <a:rPr lang="en-US" sz="2800" dirty="0" smtClean="0"/>
              <a:t>Success for all Learners</a:t>
            </a:r>
            <a:endParaRPr lang="en-US" sz="2800" dirty="0"/>
          </a:p>
        </p:txBody>
      </p:sp>
      <p:sp>
        <p:nvSpPr>
          <p:cNvPr id="6" name="TextBox 5"/>
          <p:cNvSpPr txBox="1"/>
          <p:nvPr/>
        </p:nvSpPr>
        <p:spPr>
          <a:xfrm>
            <a:off x="698090" y="4120987"/>
            <a:ext cx="6017342" cy="2554545"/>
          </a:xfrm>
          <a:prstGeom prst="rect">
            <a:avLst/>
          </a:prstGeom>
          <a:noFill/>
        </p:spPr>
        <p:txBody>
          <a:bodyPr wrap="square" rtlCol="0">
            <a:spAutoFit/>
          </a:bodyPr>
          <a:lstStyle/>
          <a:p>
            <a:r>
              <a:rPr lang="en-US" sz="3200" b="1" dirty="0"/>
              <a:t>To improve reading success for all </a:t>
            </a:r>
            <a:r>
              <a:rPr lang="en-US" sz="3200" b="1" dirty="0" smtClean="0"/>
              <a:t>students.</a:t>
            </a:r>
          </a:p>
          <a:p>
            <a:endParaRPr lang="en-US" sz="1600" b="1" dirty="0" smtClean="0"/>
          </a:p>
          <a:p>
            <a:r>
              <a:rPr lang="en-US" sz="1600" b="1" dirty="0" smtClean="0"/>
              <a:t>Leader </a:t>
            </a:r>
            <a:r>
              <a:rPr lang="en-US" sz="1600" b="1" dirty="0"/>
              <a:t>in Me™ focus</a:t>
            </a:r>
            <a:r>
              <a:rPr lang="en-US" sz="1600" b="1" dirty="0" smtClean="0"/>
              <a:t>:</a:t>
            </a:r>
            <a:endParaRPr lang="en-US" sz="1600" b="1" dirty="0"/>
          </a:p>
          <a:p>
            <a:pPr marL="457200" indent="-457200">
              <a:buFont typeface="Arial" panose="020B0604020202020204" pitchFamily="34" charset="0"/>
              <a:buChar char="•"/>
            </a:pPr>
            <a:r>
              <a:rPr lang="en-US" sz="1600" b="1" dirty="0"/>
              <a:t>Begin with the end in mind;</a:t>
            </a:r>
          </a:p>
          <a:p>
            <a:pPr marL="457200" indent="-457200">
              <a:buFont typeface="Arial" panose="020B0604020202020204" pitchFamily="34" charset="0"/>
              <a:buChar char="•"/>
            </a:pPr>
            <a:r>
              <a:rPr lang="en-US" sz="1600" b="1" dirty="0"/>
              <a:t>Be proactive.</a:t>
            </a:r>
          </a:p>
          <a:p>
            <a:endParaRPr lang="en-US" sz="3200" b="1" dirty="0"/>
          </a:p>
        </p:txBody>
      </p:sp>
      <p:pic>
        <p:nvPicPr>
          <p:cNvPr id="2050" name="Picture 2" descr="The Importance of Active Reading | Reading Rock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7036" y="2330245"/>
            <a:ext cx="3684704" cy="191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5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graphicFrame>
        <p:nvGraphicFramePr>
          <p:cNvPr id="16" name="Content Placeholder 15"/>
          <p:cNvGraphicFramePr>
            <a:graphicFrameLocks noGrp="1"/>
          </p:cNvGraphicFramePr>
          <p:nvPr>
            <p:ph sz="half" idx="1"/>
            <p:extLst>
              <p:ext uri="{D42A27DB-BD31-4B8C-83A1-F6EECF244321}">
                <p14:modId xmlns:p14="http://schemas.microsoft.com/office/powerpoint/2010/main" val="3163581188"/>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18"/>
          <p:cNvGraphicFramePr>
            <a:graphicFrameLocks noGrp="1"/>
          </p:cNvGraphicFramePr>
          <p:nvPr>
            <p:ph sz="half" idx="2"/>
            <p:extLst>
              <p:ext uri="{D42A27DB-BD31-4B8C-83A1-F6EECF244321}">
                <p14:modId xmlns:p14="http://schemas.microsoft.com/office/powerpoint/2010/main" val="48059641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141542" y="4439060"/>
            <a:ext cx="2743200" cy="365125"/>
          </a:xfrm>
        </p:spPr>
        <p:txBody>
          <a:bodyPr/>
          <a:lstStyle/>
          <a:p>
            <a:fld id="{4A43F718-C1EF-4781-80DC-B411B2E0760A}" type="slidenum">
              <a:rPr lang="en-US" sz="1600" b="1" smtClean="0">
                <a:solidFill>
                  <a:schemeClr val="bg1"/>
                </a:solidFill>
              </a:rPr>
              <a:t>14</a:t>
            </a:fld>
            <a:endParaRPr lang="en-US" sz="1600" b="1" dirty="0">
              <a:solidFill>
                <a:schemeClr val="bg1"/>
              </a:solidFill>
            </a:endParaRPr>
          </a:p>
        </p:txBody>
      </p:sp>
    </p:spTree>
    <p:extLst>
      <p:ext uri="{BB962C8B-B14F-4D97-AF65-F5344CB8AC3E}">
        <p14:creationId xmlns:p14="http://schemas.microsoft.com/office/powerpoint/2010/main" val="426745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15</a:t>
            </a:fld>
            <a:endParaRPr lang="en-US" sz="1600" b="1" dirty="0">
              <a:solidFill>
                <a:schemeClr val="bg1"/>
              </a:solidFill>
            </a:endParaRPr>
          </a:p>
        </p:txBody>
      </p:sp>
      <p:sp>
        <p:nvSpPr>
          <p:cNvPr id="3" name="TextBox 2"/>
          <p:cNvSpPr txBox="1"/>
          <p:nvPr/>
        </p:nvSpPr>
        <p:spPr>
          <a:xfrm>
            <a:off x="688258" y="1622323"/>
            <a:ext cx="3411794" cy="4247317"/>
          </a:xfrm>
          <a:prstGeom prst="rect">
            <a:avLst/>
          </a:prstGeom>
          <a:noFill/>
        </p:spPr>
        <p:txBody>
          <a:bodyPr wrap="square" rtlCol="0">
            <a:spAutoFit/>
          </a:bodyPr>
          <a:lstStyle/>
          <a:p>
            <a:r>
              <a:rPr lang="en-US" dirty="0" smtClean="0"/>
              <a:t>The traditional narrative is that primary students learn to read, while older students read to learn. However, our May 2022 reading scores point out that almost 1/3 of our students are reading at an emerging level. These students struggle with reading fluency in the lower levels, and with reading comprehension at the higher levels. As a result, they are not yet ready to “read to learn”, and will need focused interventions to support them to become confident, capable readers. </a:t>
            </a:r>
            <a:endParaRPr lang="en-US" dirty="0"/>
          </a:p>
        </p:txBody>
      </p:sp>
      <p:sp>
        <p:nvSpPr>
          <p:cNvPr id="4" name="TextBox 3"/>
          <p:cNvSpPr txBox="1"/>
          <p:nvPr/>
        </p:nvSpPr>
        <p:spPr>
          <a:xfrm>
            <a:off x="8150942" y="1622323"/>
            <a:ext cx="3146323" cy="1477328"/>
          </a:xfrm>
          <a:prstGeom prst="rect">
            <a:avLst/>
          </a:prstGeom>
          <a:noFill/>
        </p:spPr>
        <p:txBody>
          <a:bodyPr wrap="square" rtlCol="0">
            <a:spAutoFit/>
          </a:bodyPr>
          <a:lstStyle/>
          <a:p>
            <a:r>
              <a:rPr lang="en-US" dirty="0" smtClean="0"/>
              <a:t>If all staff work with children to set goals for their reading</a:t>
            </a:r>
            <a:r>
              <a:rPr lang="en-US" dirty="0"/>
              <a:t>,</a:t>
            </a:r>
            <a:r>
              <a:rPr lang="en-US" dirty="0" smtClean="0"/>
              <a:t> will we see an increase in the percentage of children reading at a developing level or higher?</a:t>
            </a:r>
            <a:endParaRPr lang="en-US" dirty="0"/>
          </a:p>
        </p:txBody>
      </p:sp>
      <p:sp>
        <p:nvSpPr>
          <p:cNvPr id="5" name="TextBox 4"/>
          <p:cNvSpPr txBox="1"/>
          <p:nvPr/>
        </p:nvSpPr>
        <p:spPr>
          <a:xfrm>
            <a:off x="4827639" y="1720645"/>
            <a:ext cx="3008671" cy="1477328"/>
          </a:xfrm>
          <a:prstGeom prst="rect">
            <a:avLst/>
          </a:prstGeom>
          <a:noFill/>
        </p:spPr>
        <p:txBody>
          <a:bodyPr wrap="square" rtlCol="0">
            <a:spAutoFit/>
          </a:bodyPr>
          <a:lstStyle/>
          <a:p>
            <a:r>
              <a:rPr lang="en-US" dirty="0" smtClean="0"/>
              <a:t>Smart Learning reading strategies are targeted toward setting specific goals during pre-reading, reading and post-reading.</a:t>
            </a:r>
            <a:endParaRPr lang="en-US" dirty="0"/>
          </a:p>
        </p:txBody>
      </p:sp>
    </p:spTree>
    <p:extLst>
      <p:ext uri="{BB962C8B-B14F-4D97-AF65-F5344CB8AC3E}">
        <p14:creationId xmlns:p14="http://schemas.microsoft.com/office/powerpoint/2010/main" val="188865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16</a:t>
            </a:fld>
            <a:endParaRPr lang="en-US" sz="1600" b="1" dirty="0">
              <a:solidFill>
                <a:schemeClr val="bg1"/>
              </a:solidFill>
            </a:endParaRPr>
          </a:p>
        </p:txBody>
      </p:sp>
      <p:sp>
        <p:nvSpPr>
          <p:cNvPr id="2" name="TextBox 1"/>
          <p:cNvSpPr txBox="1"/>
          <p:nvPr/>
        </p:nvSpPr>
        <p:spPr>
          <a:xfrm>
            <a:off x="1745673" y="4082473"/>
            <a:ext cx="1681017" cy="1815882"/>
          </a:xfrm>
          <a:prstGeom prst="rect">
            <a:avLst/>
          </a:prstGeom>
          <a:noFill/>
        </p:spPr>
        <p:txBody>
          <a:bodyPr wrap="square" rtlCol="0">
            <a:spAutoFit/>
          </a:bodyPr>
          <a:lstStyle/>
          <a:p>
            <a:r>
              <a:rPr lang="en-US" sz="1100" dirty="0" err="1" smtClean="0">
                <a:solidFill>
                  <a:schemeClr val="bg1"/>
                </a:solidFill>
              </a:rPr>
              <a:t>Fountas</a:t>
            </a:r>
            <a:r>
              <a:rPr lang="en-US" sz="1100" dirty="0" smtClean="0">
                <a:solidFill>
                  <a:schemeClr val="bg1"/>
                </a:solidFill>
              </a:rPr>
              <a:t> &amp; </a:t>
            </a:r>
            <a:r>
              <a:rPr lang="en-US" sz="1100" dirty="0" err="1" smtClean="0">
                <a:solidFill>
                  <a:schemeClr val="bg1"/>
                </a:solidFill>
              </a:rPr>
              <a:t>Pinnell</a:t>
            </a:r>
            <a:r>
              <a:rPr lang="en-US" sz="1100" dirty="0" smtClean="0">
                <a:solidFill>
                  <a:schemeClr val="bg1"/>
                </a:solidFill>
              </a:rPr>
              <a:t> Reading Assessments 2X/year, plus one additional  assessment for our struggling readers.</a:t>
            </a:r>
          </a:p>
          <a:p>
            <a:endParaRPr lang="en-US" sz="1100" dirty="0">
              <a:solidFill>
                <a:schemeClr val="bg1"/>
              </a:solidFill>
            </a:endParaRPr>
          </a:p>
          <a:p>
            <a:r>
              <a:rPr lang="en-US" sz="1100" dirty="0" smtClean="0">
                <a:solidFill>
                  <a:schemeClr val="bg1"/>
                </a:solidFill>
              </a:rPr>
              <a:t>Student goal-setting portfolio</a:t>
            </a:r>
          </a:p>
          <a:p>
            <a:endParaRPr lang="en-US" sz="1200" dirty="0">
              <a:solidFill>
                <a:schemeClr val="bg1"/>
              </a:solidFill>
            </a:endParaRPr>
          </a:p>
          <a:p>
            <a:endParaRPr lang="en-US" sz="1200" dirty="0">
              <a:solidFill>
                <a:schemeClr val="bg1"/>
              </a:solidFill>
            </a:endParaRPr>
          </a:p>
        </p:txBody>
      </p:sp>
      <p:sp>
        <p:nvSpPr>
          <p:cNvPr id="5" name="TextBox 4"/>
          <p:cNvSpPr txBox="1"/>
          <p:nvPr/>
        </p:nvSpPr>
        <p:spPr>
          <a:xfrm>
            <a:off x="3500583" y="3897745"/>
            <a:ext cx="1681018" cy="830997"/>
          </a:xfrm>
          <a:prstGeom prst="rect">
            <a:avLst/>
          </a:prstGeom>
          <a:noFill/>
        </p:spPr>
        <p:txBody>
          <a:bodyPr wrap="square" rtlCol="0">
            <a:spAutoFit/>
          </a:bodyPr>
          <a:lstStyle/>
          <a:p>
            <a:r>
              <a:rPr lang="en-US" sz="1200" dirty="0" smtClean="0">
                <a:solidFill>
                  <a:schemeClr val="bg1"/>
                </a:solidFill>
              </a:rPr>
              <a:t>That 85% of our students will be reading at a developing level or higher by May 2023.</a:t>
            </a:r>
            <a:endParaRPr lang="en-US" sz="1200" dirty="0">
              <a:solidFill>
                <a:schemeClr val="bg1"/>
              </a:solidFill>
            </a:endParaRPr>
          </a:p>
        </p:txBody>
      </p:sp>
      <p:sp>
        <p:nvSpPr>
          <p:cNvPr id="6" name="TextBox 5"/>
          <p:cNvSpPr txBox="1"/>
          <p:nvPr/>
        </p:nvSpPr>
        <p:spPr>
          <a:xfrm>
            <a:off x="5255495" y="3833090"/>
            <a:ext cx="1727196" cy="1938992"/>
          </a:xfrm>
          <a:prstGeom prst="rect">
            <a:avLst/>
          </a:prstGeom>
          <a:noFill/>
        </p:spPr>
        <p:txBody>
          <a:bodyPr wrap="square" rtlCol="0">
            <a:spAutoFit/>
          </a:bodyPr>
          <a:lstStyle/>
          <a:p>
            <a:r>
              <a:rPr lang="en-US" sz="1200" dirty="0" smtClean="0">
                <a:solidFill>
                  <a:schemeClr val="bg1"/>
                </a:solidFill>
              </a:rPr>
              <a:t>October 2022 and May 2023: </a:t>
            </a:r>
            <a:r>
              <a:rPr lang="en-US" sz="1200" dirty="0" err="1" smtClean="0">
                <a:solidFill>
                  <a:schemeClr val="bg1"/>
                </a:solidFill>
              </a:rPr>
              <a:t>Fountas</a:t>
            </a:r>
            <a:r>
              <a:rPr lang="en-US" sz="1200" dirty="0" smtClean="0">
                <a:solidFill>
                  <a:schemeClr val="bg1"/>
                </a:solidFill>
              </a:rPr>
              <a:t> &amp; </a:t>
            </a:r>
            <a:r>
              <a:rPr lang="en-US" sz="1200" dirty="0" err="1" smtClean="0">
                <a:solidFill>
                  <a:schemeClr val="bg1"/>
                </a:solidFill>
              </a:rPr>
              <a:t>Pinnell</a:t>
            </a:r>
            <a:r>
              <a:rPr lang="en-US" sz="1200" dirty="0" smtClean="0">
                <a:solidFill>
                  <a:schemeClr val="bg1"/>
                </a:solidFill>
              </a:rPr>
              <a:t> Reading Assessments</a:t>
            </a:r>
          </a:p>
          <a:p>
            <a:endParaRPr lang="en-US" sz="1200" dirty="0">
              <a:solidFill>
                <a:schemeClr val="bg1"/>
              </a:solidFill>
            </a:endParaRPr>
          </a:p>
          <a:p>
            <a:r>
              <a:rPr lang="en-US" sz="1200" dirty="0" smtClean="0">
                <a:solidFill>
                  <a:schemeClr val="bg1"/>
                </a:solidFill>
              </a:rPr>
              <a:t>January 2023: </a:t>
            </a:r>
            <a:r>
              <a:rPr lang="en-US" sz="1200" dirty="0" err="1" smtClean="0">
                <a:solidFill>
                  <a:schemeClr val="bg1"/>
                </a:solidFill>
              </a:rPr>
              <a:t>Fountas</a:t>
            </a:r>
            <a:r>
              <a:rPr lang="en-US" sz="1200" dirty="0" smtClean="0">
                <a:solidFill>
                  <a:schemeClr val="bg1"/>
                </a:solidFill>
              </a:rPr>
              <a:t> &amp; </a:t>
            </a:r>
            <a:r>
              <a:rPr lang="en-US" sz="1200" dirty="0" err="1" smtClean="0">
                <a:solidFill>
                  <a:schemeClr val="bg1"/>
                </a:solidFill>
              </a:rPr>
              <a:t>Pinnell</a:t>
            </a:r>
            <a:r>
              <a:rPr lang="en-US" sz="1200" dirty="0" smtClean="0">
                <a:solidFill>
                  <a:schemeClr val="bg1"/>
                </a:solidFill>
              </a:rPr>
              <a:t> Reading Assessments for those students identified as emerging in their reading</a:t>
            </a:r>
            <a:r>
              <a:rPr lang="en-US" sz="1000" dirty="0" smtClean="0">
                <a:solidFill>
                  <a:schemeClr val="bg1"/>
                </a:solidFill>
              </a:rPr>
              <a:t>.</a:t>
            </a:r>
            <a:endParaRPr lang="en-US" sz="1000" dirty="0">
              <a:solidFill>
                <a:schemeClr val="bg1"/>
              </a:solidFill>
            </a:endParaRPr>
          </a:p>
        </p:txBody>
      </p:sp>
      <p:sp>
        <p:nvSpPr>
          <p:cNvPr id="10" name="TextBox 9"/>
          <p:cNvSpPr txBox="1"/>
          <p:nvPr/>
        </p:nvSpPr>
        <p:spPr>
          <a:xfrm>
            <a:off x="6982691" y="3999345"/>
            <a:ext cx="1708727" cy="830997"/>
          </a:xfrm>
          <a:prstGeom prst="rect">
            <a:avLst/>
          </a:prstGeom>
          <a:noFill/>
        </p:spPr>
        <p:txBody>
          <a:bodyPr wrap="square" rtlCol="0">
            <a:spAutoFit/>
          </a:bodyPr>
          <a:lstStyle/>
          <a:p>
            <a:r>
              <a:rPr lang="en-US" sz="1200" dirty="0" smtClean="0">
                <a:solidFill>
                  <a:schemeClr val="bg1"/>
                </a:solidFill>
              </a:rPr>
              <a:t>1 staff meeting/month dedicated to goal setting for pre-, during and post-reading.</a:t>
            </a:r>
            <a:endParaRPr lang="en-US" sz="1200" dirty="0">
              <a:solidFill>
                <a:schemeClr val="bg1"/>
              </a:solidFill>
            </a:endParaRPr>
          </a:p>
        </p:txBody>
      </p:sp>
      <p:sp>
        <p:nvSpPr>
          <p:cNvPr id="11" name="TextBox 10"/>
          <p:cNvSpPr txBox="1"/>
          <p:nvPr/>
        </p:nvSpPr>
        <p:spPr>
          <a:xfrm>
            <a:off x="8802255" y="4082473"/>
            <a:ext cx="1625600" cy="1569660"/>
          </a:xfrm>
          <a:prstGeom prst="rect">
            <a:avLst/>
          </a:prstGeom>
          <a:noFill/>
        </p:spPr>
        <p:txBody>
          <a:bodyPr wrap="square" rtlCol="0">
            <a:spAutoFit/>
          </a:bodyPr>
          <a:lstStyle/>
          <a:p>
            <a:r>
              <a:rPr lang="en-US" sz="1200" dirty="0" smtClean="0">
                <a:solidFill>
                  <a:schemeClr val="bg1"/>
                </a:solidFill>
              </a:rPr>
              <a:t>Monthly Instructional </a:t>
            </a:r>
            <a:r>
              <a:rPr lang="en-US" sz="1200" dirty="0">
                <a:solidFill>
                  <a:schemeClr val="bg1"/>
                </a:solidFill>
              </a:rPr>
              <a:t>R</a:t>
            </a:r>
            <a:r>
              <a:rPr lang="en-US" sz="1200" dirty="0" smtClean="0">
                <a:solidFill>
                  <a:schemeClr val="bg1"/>
                </a:solidFill>
              </a:rPr>
              <a:t>ounds dedicated to observing reading instruction and goal setting.</a:t>
            </a:r>
          </a:p>
          <a:p>
            <a:endParaRPr lang="en-US" sz="1200" dirty="0">
              <a:solidFill>
                <a:schemeClr val="bg1"/>
              </a:solidFill>
            </a:endParaRPr>
          </a:p>
          <a:p>
            <a:r>
              <a:rPr lang="en-US" sz="1200" dirty="0" smtClean="0">
                <a:solidFill>
                  <a:schemeClr val="bg1"/>
                </a:solidFill>
              </a:rPr>
              <a:t>District vice-principal: Literacy</a:t>
            </a:r>
            <a:endParaRPr lang="en-US" sz="1200" dirty="0">
              <a:solidFill>
                <a:schemeClr val="bg1"/>
              </a:solidFill>
            </a:endParaRPr>
          </a:p>
        </p:txBody>
      </p:sp>
    </p:spTree>
    <p:extLst>
      <p:ext uri="{BB962C8B-B14F-4D97-AF65-F5344CB8AC3E}">
        <p14:creationId xmlns:p14="http://schemas.microsoft.com/office/powerpoint/2010/main" val="2236102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17</a:t>
            </a:fld>
            <a:endParaRPr lang="en-US" sz="1600" b="1" dirty="0">
              <a:solidFill>
                <a:schemeClr val="bg1"/>
              </a:solidFill>
            </a:endParaRPr>
          </a:p>
        </p:txBody>
      </p:sp>
      <p:sp>
        <p:nvSpPr>
          <p:cNvPr id="4" name="TextBox 3"/>
          <p:cNvSpPr txBox="1"/>
          <p:nvPr/>
        </p:nvSpPr>
        <p:spPr>
          <a:xfrm>
            <a:off x="3706761" y="2005781"/>
            <a:ext cx="3578942" cy="954107"/>
          </a:xfrm>
          <a:prstGeom prst="rect">
            <a:avLst/>
          </a:prstGeom>
          <a:noFill/>
        </p:spPr>
        <p:txBody>
          <a:bodyPr wrap="square" rtlCol="0">
            <a:spAutoFit/>
          </a:bodyPr>
          <a:lstStyle/>
          <a:p>
            <a:pPr algn="ctr"/>
            <a:r>
              <a:rPr lang="en-US" sz="2800" dirty="0" smtClean="0"/>
              <a:t>Excellence in Teaching &amp; Leadership</a:t>
            </a:r>
            <a:endParaRPr lang="en-US" sz="28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5214" t="9610" r="-9922" b="20950"/>
          <a:stretch/>
        </p:blipFill>
        <p:spPr>
          <a:xfrm>
            <a:off x="9357049" y="1597106"/>
            <a:ext cx="3238073" cy="3046587"/>
          </a:xfrm>
          <a:prstGeom prst="rect">
            <a:avLst/>
          </a:prstGeom>
        </p:spPr>
      </p:pic>
      <p:sp>
        <p:nvSpPr>
          <p:cNvPr id="6" name="TextBox 5"/>
          <p:cNvSpPr txBox="1"/>
          <p:nvPr/>
        </p:nvSpPr>
        <p:spPr>
          <a:xfrm>
            <a:off x="78658" y="3795252"/>
            <a:ext cx="8298425" cy="3046988"/>
          </a:xfrm>
          <a:prstGeom prst="rect">
            <a:avLst/>
          </a:prstGeom>
          <a:noFill/>
        </p:spPr>
        <p:txBody>
          <a:bodyPr wrap="square" rtlCol="0">
            <a:spAutoFit/>
          </a:bodyPr>
          <a:lstStyle/>
          <a:p>
            <a:r>
              <a:rPr lang="en-US" sz="3200" b="1" dirty="0" smtClean="0"/>
              <a:t>To increase staff awareness and understanding of trauma-informed practice.</a:t>
            </a:r>
          </a:p>
          <a:p>
            <a:endParaRPr lang="en-US" sz="3200" b="1" dirty="0"/>
          </a:p>
          <a:p>
            <a:r>
              <a:rPr lang="en-US" sz="1600" b="1" dirty="0"/>
              <a:t>Leader in Me™ focus:</a:t>
            </a:r>
          </a:p>
          <a:p>
            <a:pPr marL="457200" indent="-457200">
              <a:buFont typeface="Arial" panose="020B0604020202020204" pitchFamily="34" charset="0"/>
              <a:buChar char="•"/>
            </a:pPr>
            <a:r>
              <a:rPr lang="en-US" sz="1600" b="1" dirty="0" smtClean="0"/>
              <a:t>Seek first to understand, then to be understood;</a:t>
            </a:r>
            <a:endParaRPr lang="en-US" sz="1600" b="1" dirty="0"/>
          </a:p>
          <a:p>
            <a:pPr marL="457200" indent="-457200">
              <a:buFont typeface="Arial" panose="020B0604020202020204" pitchFamily="34" charset="0"/>
              <a:buChar char="•"/>
            </a:pPr>
            <a:r>
              <a:rPr lang="en-US" sz="1600" b="1" dirty="0" smtClean="0"/>
              <a:t>Think win-win;</a:t>
            </a:r>
            <a:endParaRPr lang="en-US" sz="1600" b="1" dirty="0"/>
          </a:p>
          <a:p>
            <a:pPr marL="457200" indent="-457200">
              <a:buFont typeface="Arial" panose="020B0604020202020204" pitchFamily="34" charset="0"/>
              <a:buChar char="•"/>
            </a:pPr>
            <a:r>
              <a:rPr lang="en-US" sz="1600" b="1" dirty="0"/>
              <a:t>Be proactive.</a:t>
            </a:r>
          </a:p>
          <a:p>
            <a:endParaRPr lang="en-US" sz="3200" b="1" dirty="0"/>
          </a:p>
        </p:txBody>
      </p:sp>
    </p:spTree>
    <p:extLst>
      <p:ext uri="{BB962C8B-B14F-4D97-AF65-F5344CB8AC3E}">
        <p14:creationId xmlns:p14="http://schemas.microsoft.com/office/powerpoint/2010/main" val="210910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902690" y="365125"/>
            <a:ext cx="9451109" cy="1325563"/>
          </a:xfrm>
        </p:spPr>
        <p:txBody>
          <a:bodyPr/>
          <a:lstStyle/>
          <a:p>
            <a:r>
              <a:rPr lang="en-US" b="1" dirty="0" smtClean="0"/>
              <a:t>I feel confident applying trauma-informed principles.</a:t>
            </a:r>
            <a:endParaRPr lang="en-US" b="1" dirty="0"/>
          </a:p>
        </p:txBody>
      </p:sp>
      <p:sp>
        <p:nvSpPr>
          <p:cNvPr id="9" name="Content Placeholder 8"/>
          <p:cNvSpPr>
            <a:spLocks noGrp="1"/>
          </p:cNvSpPr>
          <p:nvPr>
            <p:ph idx="1"/>
          </p:nvPr>
        </p:nvSpPr>
        <p:spPr/>
        <p:txBody>
          <a:bodyPr/>
          <a:lstStyle/>
          <a:p>
            <a:endParaRPr lang="en-US" dirty="0"/>
          </a:p>
        </p:txBody>
      </p:sp>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p:txBody>
          <a:bodyPr/>
          <a:lstStyle/>
          <a:p>
            <a:fld id="{4A43F718-C1EF-4781-80DC-B411B2E0760A}" type="slidenum">
              <a:rPr lang="en-US" sz="1600" b="1" smtClean="0">
                <a:solidFill>
                  <a:schemeClr val="bg1"/>
                </a:solidFill>
              </a:rPr>
              <a:t>18</a:t>
            </a:fld>
            <a:endParaRPr lang="en-US" sz="1600" b="1" dirty="0">
              <a:solidFill>
                <a:schemeClr val="bg1"/>
              </a:solidFill>
            </a:endParaRPr>
          </a:p>
        </p:txBody>
      </p:sp>
      <p:graphicFrame>
        <p:nvGraphicFramePr>
          <p:cNvPr id="8" name="Chart 7"/>
          <p:cNvGraphicFramePr/>
          <p:nvPr>
            <p:extLst>
              <p:ext uri="{D42A27DB-BD31-4B8C-83A1-F6EECF244321}">
                <p14:modId xmlns:p14="http://schemas.microsoft.com/office/powerpoint/2010/main" val="1104671282"/>
              </p:ext>
            </p:extLst>
          </p:nvPr>
        </p:nvGraphicFramePr>
        <p:xfrm>
          <a:off x="2032000" y="2253673"/>
          <a:ext cx="8128000" cy="3884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513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19</a:t>
            </a:fld>
            <a:endParaRPr lang="en-US" sz="1600" b="1" dirty="0">
              <a:solidFill>
                <a:schemeClr val="bg1"/>
              </a:solidFill>
            </a:endParaRPr>
          </a:p>
        </p:txBody>
      </p:sp>
      <p:sp>
        <p:nvSpPr>
          <p:cNvPr id="3" name="TextBox 2"/>
          <p:cNvSpPr txBox="1"/>
          <p:nvPr/>
        </p:nvSpPr>
        <p:spPr>
          <a:xfrm>
            <a:off x="4916129" y="1691148"/>
            <a:ext cx="2713703" cy="3693319"/>
          </a:xfrm>
          <a:prstGeom prst="rect">
            <a:avLst/>
          </a:prstGeom>
          <a:noFill/>
        </p:spPr>
        <p:txBody>
          <a:bodyPr wrap="square" rtlCol="0">
            <a:spAutoFit/>
          </a:bodyPr>
          <a:lstStyle/>
          <a:p>
            <a:r>
              <a:rPr lang="en-US" dirty="0" smtClean="0"/>
              <a:t>Trauma-informed, compassionate schools. </a:t>
            </a:r>
            <a:r>
              <a:rPr lang="en-US" dirty="0"/>
              <a:t>Compassionate Schools</a:t>
            </a:r>
            <a:r>
              <a:rPr lang="en-US" b="1" dirty="0"/>
              <a:t> benefit all students who attend but focus on students chronically exposed to stress and trauma in their lives</a:t>
            </a:r>
            <a:r>
              <a:rPr lang="en-US" dirty="0"/>
              <a:t>. These schools create compassionate classrooms and foster compassionate attitudes of their school staff.</a:t>
            </a:r>
          </a:p>
        </p:txBody>
      </p:sp>
      <p:sp>
        <p:nvSpPr>
          <p:cNvPr id="4" name="TextBox 3"/>
          <p:cNvSpPr txBox="1"/>
          <p:nvPr/>
        </p:nvSpPr>
        <p:spPr>
          <a:xfrm>
            <a:off x="8229600" y="1691148"/>
            <a:ext cx="3303639" cy="1477328"/>
          </a:xfrm>
          <a:prstGeom prst="rect">
            <a:avLst/>
          </a:prstGeom>
          <a:noFill/>
        </p:spPr>
        <p:txBody>
          <a:bodyPr wrap="square" rtlCol="0">
            <a:spAutoFit/>
          </a:bodyPr>
          <a:lstStyle/>
          <a:p>
            <a:r>
              <a:rPr lang="en-US" dirty="0" smtClean="0"/>
              <a:t>If we build our staff capacity in understanding trauma-informed practice, will our ability to teach social-emotional </a:t>
            </a:r>
            <a:r>
              <a:rPr lang="en-US" smtClean="0"/>
              <a:t>learning improve?</a:t>
            </a:r>
            <a:endParaRPr lang="en-US" dirty="0"/>
          </a:p>
        </p:txBody>
      </p:sp>
      <p:sp>
        <p:nvSpPr>
          <p:cNvPr id="5" name="TextBox 4"/>
          <p:cNvSpPr txBox="1"/>
          <p:nvPr/>
        </p:nvSpPr>
        <p:spPr>
          <a:xfrm>
            <a:off x="560439" y="1612490"/>
            <a:ext cx="3932903" cy="2862322"/>
          </a:xfrm>
          <a:prstGeom prst="rect">
            <a:avLst/>
          </a:prstGeom>
          <a:noFill/>
        </p:spPr>
        <p:txBody>
          <a:bodyPr wrap="square" rtlCol="0">
            <a:spAutoFit/>
          </a:bodyPr>
          <a:lstStyle/>
          <a:p>
            <a:r>
              <a:rPr lang="en-US" dirty="0" smtClean="0"/>
              <a:t>Although we have seen overall improvement in students’ sense of belonging and connectedness, we still have a small pocket of children who do not feel like they have adults (and in many cases, peers) at school who care about them. Only 20% of staff feel they have the tools and expertise to effectively support and nurture these children. </a:t>
            </a:r>
            <a:endParaRPr lang="en-US" dirty="0"/>
          </a:p>
        </p:txBody>
      </p:sp>
    </p:spTree>
    <p:extLst>
      <p:ext uri="{BB962C8B-B14F-4D97-AF65-F5344CB8AC3E}">
        <p14:creationId xmlns:p14="http://schemas.microsoft.com/office/powerpoint/2010/main" val="21378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06341-4448-4503-B29F-1016E0D654C0}"/>
              </a:ext>
            </a:extLst>
          </p:cNvPr>
          <p:cNvSpPr txBox="1"/>
          <p:nvPr/>
        </p:nvSpPr>
        <p:spPr>
          <a:xfrm>
            <a:off x="793102" y="1791478"/>
            <a:ext cx="7348008" cy="4124206"/>
          </a:xfrm>
          <a:prstGeom prst="rect">
            <a:avLst/>
          </a:prstGeom>
          <a:noFill/>
        </p:spPr>
        <p:txBody>
          <a:bodyPr wrap="square" rtlCol="0">
            <a:spAutoFit/>
          </a:bodyPr>
          <a:lstStyle/>
          <a:p>
            <a:r>
              <a:rPr lang="en-US" b="1" dirty="0" err="1" smtClean="0">
                <a:solidFill>
                  <a:schemeClr val="bg1"/>
                </a:solidFill>
              </a:rPr>
              <a:t>Weytk</a:t>
            </a:r>
            <a:r>
              <a:rPr lang="en-US" b="1" dirty="0" smtClean="0">
                <a:solidFill>
                  <a:schemeClr val="bg1"/>
                </a:solidFill>
              </a:rPr>
              <a:t>      </a:t>
            </a:r>
            <a:r>
              <a:rPr lang="en-US" b="1" dirty="0" err="1" smtClean="0">
                <a:solidFill>
                  <a:schemeClr val="bg1"/>
                </a:solidFill>
              </a:rPr>
              <a:t>Ki?suk</a:t>
            </a:r>
            <a:r>
              <a:rPr lang="en-US" b="1" dirty="0" smtClean="0">
                <a:solidFill>
                  <a:schemeClr val="bg1"/>
                </a:solidFill>
              </a:rPr>
              <a:t> </a:t>
            </a:r>
            <a:r>
              <a:rPr lang="en-US" b="1" dirty="0" err="1" smtClean="0">
                <a:solidFill>
                  <a:schemeClr val="bg1"/>
                </a:solidFill>
              </a:rPr>
              <a:t>Kyukyit</a:t>
            </a:r>
            <a:r>
              <a:rPr lang="en-US" b="1" dirty="0" smtClean="0">
                <a:solidFill>
                  <a:schemeClr val="bg1"/>
                </a:solidFill>
              </a:rPr>
              <a:t>      </a:t>
            </a:r>
            <a:r>
              <a:rPr lang="en-US" b="1" dirty="0" err="1" smtClean="0">
                <a:solidFill>
                  <a:schemeClr val="bg1"/>
                </a:solidFill>
              </a:rPr>
              <a:t>Tawnshi</a:t>
            </a:r>
            <a:r>
              <a:rPr lang="en-US" b="1" dirty="0" smtClean="0">
                <a:solidFill>
                  <a:schemeClr val="bg1"/>
                </a:solidFill>
              </a:rPr>
              <a:t>      Welcome      </a:t>
            </a:r>
            <a:r>
              <a:rPr lang="en-US" b="1" dirty="0" err="1" smtClean="0">
                <a:solidFill>
                  <a:schemeClr val="bg1"/>
                </a:solidFill>
              </a:rPr>
              <a:t>Bienvenue</a:t>
            </a:r>
            <a:endParaRPr lang="en-US" b="1" dirty="0" smtClean="0">
              <a:solidFill>
                <a:schemeClr val="bg1"/>
              </a:solidFill>
            </a:endParaRPr>
          </a:p>
          <a:p>
            <a:endParaRPr lang="en-US" dirty="0">
              <a:solidFill>
                <a:schemeClr val="bg1"/>
              </a:solidFill>
            </a:endParaRPr>
          </a:p>
          <a:p>
            <a:r>
              <a:rPr lang="en-US" sz="1600" dirty="0" smtClean="0">
                <a:solidFill>
                  <a:schemeClr val="bg1"/>
                </a:solidFill>
              </a:rPr>
              <a:t>It </a:t>
            </a:r>
            <a:r>
              <a:rPr lang="en-US" sz="1600" dirty="0">
                <a:solidFill>
                  <a:schemeClr val="bg1"/>
                </a:solidFill>
              </a:rPr>
              <a:t>is an </a:t>
            </a:r>
            <a:r>
              <a:rPr lang="en-US" sz="1600" dirty="0" err="1">
                <a:solidFill>
                  <a:schemeClr val="bg1"/>
                </a:solidFill>
              </a:rPr>
              <a:t>honour</a:t>
            </a:r>
            <a:r>
              <a:rPr lang="en-US" sz="1600" dirty="0">
                <a:solidFill>
                  <a:schemeClr val="bg1"/>
                </a:solidFill>
              </a:rPr>
              <a:t> and a privilege to work, learn and play on the traditional, shared, </a:t>
            </a:r>
            <a:r>
              <a:rPr lang="en-US" sz="1600" dirty="0" err="1">
                <a:solidFill>
                  <a:schemeClr val="bg1"/>
                </a:solidFill>
              </a:rPr>
              <a:t>unceded</a:t>
            </a:r>
            <a:r>
              <a:rPr lang="en-US" sz="1600" dirty="0">
                <a:solidFill>
                  <a:schemeClr val="bg1"/>
                </a:solidFill>
              </a:rPr>
              <a:t> territory of the Secwepemc and Ktunaxa people, and the land the Métis </a:t>
            </a:r>
            <a:r>
              <a:rPr lang="en-US" sz="1600" dirty="0" smtClean="0">
                <a:solidFill>
                  <a:schemeClr val="bg1"/>
                </a:solidFill>
              </a:rPr>
              <a:t>people of BC have </a:t>
            </a:r>
            <a:r>
              <a:rPr lang="en-US" sz="1600" dirty="0">
                <a:solidFill>
                  <a:schemeClr val="bg1"/>
                </a:solidFill>
              </a:rPr>
              <a:t>chosen as their home. </a:t>
            </a:r>
            <a:endParaRPr lang="en-US" sz="1600" dirty="0" smtClean="0">
              <a:solidFill>
                <a:schemeClr val="bg1"/>
              </a:solidFill>
            </a:endParaRPr>
          </a:p>
          <a:p>
            <a:endParaRPr lang="en-US" sz="1600" dirty="0">
              <a:solidFill>
                <a:schemeClr val="bg1"/>
              </a:solidFill>
            </a:endParaRPr>
          </a:p>
          <a:p>
            <a:r>
              <a:rPr lang="en-US" sz="1600" dirty="0">
                <a:solidFill>
                  <a:schemeClr val="bg1"/>
                </a:solidFill>
                <a:latin typeface="Calibri" panose="020F0502020204030204" pitchFamily="34" charset="0"/>
                <a:ea typeface="Roboto" panose="02000000000000000000" pitchFamily="2" charset="0"/>
                <a:cs typeface="Calibri" panose="020F0502020204030204" pitchFamily="34" charset="0"/>
              </a:rPr>
              <a:t>As a staff, we </a:t>
            </a:r>
            <a:r>
              <a:rPr lang="en-US" sz="1600" dirty="0" smtClean="0">
                <a:solidFill>
                  <a:schemeClr val="bg1"/>
                </a:solidFill>
                <a:latin typeface="Calibri" panose="020F0502020204030204" pitchFamily="34" charset="0"/>
                <a:ea typeface="Roboto" panose="02000000000000000000" pitchFamily="2" charset="0"/>
                <a:cs typeface="Calibri" panose="020F0502020204030204" pitchFamily="34" charset="0"/>
              </a:rPr>
              <a:t>continue to build our skills to ensure that we are addressing the needs of </a:t>
            </a:r>
            <a:r>
              <a:rPr lang="en-US" sz="1600" b="1" dirty="0" smtClean="0">
                <a:solidFill>
                  <a:schemeClr val="bg1"/>
                </a:solidFill>
                <a:latin typeface="Calibri" panose="020F0502020204030204" pitchFamily="34" charset="0"/>
                <a:ea typeface="Roboto" panose="02000000000000000000" pitchFamily="2" charset="0"/>
                <a:cs typeface="Calibri" panose="020F0502020204030204" pitchFamily="34" charset="0"/>
              </a:rPr>
              <a:t>all</a:t>
            </a:r>
            <a:r>
              <a:rPr lang="en-US" sz="1600" dirty="0" smtClean="0">
                <a:solidFill>
                  <a:schemeClr val="bg1"/>
                </a:solidFill>
                <a:latin typeface="Calibri" panose="020F0502020204030204" pitchFamily="34" charset="0"/>
                <a:ea typeface="Roboto" panose="02000000000000000000" pitchFamily="2" charset="0"/>
                <a:cs typeface="Calibri" panose="020F0502020204030204" pitchFamily="34" charset="0"/>
              </a:rPr>
              <a:t> students in a way that is respectful and compassionate. This School Success </a:t>
            </a:r>
            <a:r>
              <a:rPr lang="en-US" sz="1600" dirty="0">
                <a:solidFill>
                  <a:schemeClr val="bg1"/>
                </a:solidFill>
                <a:latin typeface="Calibri" panose="020F0502020204030204" pitchFamily="34" charset="0"/>
                <a:ea typeface="Roboto" panose="02000000000000000000" pitchFamily="2" charset="0"/>
                <a:cs typeface="Calibri" panose="020F0502020204030204" pitchFamily="34" charset="0"/>
              </a:rPr>
              <a:t>P</a:t>
            </a:r>
            <a:r>
              <a:rPr lang="en-US" sz="1600" dirty="0" smtClean="0">
                <a:solidFill>
                  <a:schemeClr val="bg1"/>
                </a:solidFill>
                <a:latin typeface="Calibri" panose="020F0502020204030204" pitchFamily="34" charset="0"/>
                <a:ea typeface="Roboto" panose="02000000000000000000" pitchFamily="2" charset="0"/>
                <a:cs typeface="Calibri" panose="020F0502020204030204" pitchFamily="34" charset="0"/>
              </a:rPr>
              <a:t>lan outlines some of the areas we will be focusing on in this school year as we seek to support all students to feel welcome, cared for and successful at school.</a:t>
            </a:r>
            <a:endParaRPr lang="en-US" sz="1600" dirty="0">
              <a:solidFill>
                <a:schemeClr val="bg1"/>
              </a:solidFill>
              <a:latin typeface="Calibri" panose="020F0502020204030204" pitchFamily="34" charset="0"/>
              <a:ea typeface="Roboto" panose="02000000000000000000" pitchFamily="2" charset="0"/>
              <a:cs typeface="Calibri" panose="020F0502020204030204" pitchFamily="34" charset="0"/>
            </a:endParaRPr>
          </a:p>
          <a:p>
            <a:endParaRPr lang="en-US" sz="1600" dirty="0">
              <a:solidFill>
                <a:schemeClr val="bg1"/>
              </a:solidFill>
            </a:endParaRPr>
          </a:p>
          <a:p>
            <a:r>
              <a:rPr lang="en-US" sz="1600" dirty="0" smtClean="0">
                <a:solidFill>
                  <a:schemeClr val="bg1"/>
                </a:solidFill>
              </a:rPr>
              <a:t>We are proud to be a </a:t>
            </a:r>
            <a:r>
              <a:rPr lang="en-US" sz="1600" i="1" dirty="0" smtClean="0">
                <a:solidFill>
                  <a:schemeClr val="bg1"/>
                </a:solidFill>
              </a:rPr>
              <a:t>Leader in Me™ </a:t>
            </a:r>
            <a:r>
              <a:rPr lang="en-US" sz="1600" dirty="0" smtClean="0">
                <a:solidFill>
                  <a:schemeClr val="bg1"/>
                </a:solidFill>
              </a:rPr>
              <a:t>school. </a:t>
            </a:r>
            <a:r>
              <a:rPr lang="en-US" sz="1600" i="1" dirty="0">
                <a:solidFill>
                  <a:schemeClr val="bg1"/>
                </a:solidFill>
              </a:rPr>
              <a:t>Leader in </a:t>
            </a:r>
            <a:r>
              <a:rPr lang="en-US" sz="1600" i="1" dirty="0" smtClean="0">
                <a:solidFill>
                  <a:schemeClr val="bg1"/>
                </a:solidFill>
              </a:rPr>
              <a:t>Me™</a:t>
            </a:r>
            <a:r>
              <a:rPr lang="en-US" sz="1600" dirty="0">
                <a:solidFill>
                  <a:schemeClr val="bg1"/>
                </a:solidFill>
              </a:rPr>
              <a:t> is an evidence-based, comprehensive model that builds leadership and life skills in students, creates a high-trust school culture, and lays the foundation for sustained academic achievement. </a:t>
            </a:r>
            <a:r>
              <a:rPr lang="en-US" sz="1600" dirty="0" smtClean="0">
                <a:solidFill>
                  <a:schemeClr val="bg1"/>
                </a:solidFill>
              </a:rPr>
              <a:t>We invite our families to be partners in our </a:t>
            </a:r>
            <a:r>
              <a:rPr lang="en-US" sz="1600" i="1" dirty="0" smtClean="0">
                <a:solidFill>
                  <a:schemeClr val="bg1"/>
                </a:solidFill>
              </a:rPr>
              <a:t>Leader in Me™</a:t>
            </a:r>
            <a:r>
              <a:rPr lang="en-US" sz="1600" dirty="0" smtClean="0">
                <a:solidFill>
                  <a:schemeClr val="bg1"/>
                </a:solidFill>
              </a:rPr>
              <a:t> journey.</a:t>
            </a:r>
          </a:p>
          <a:p>
            <a:endParaRPr lang="en-US" dirty="0">
              <a:solidFill>
                <a:schemeClr val="bg1"/>
              </a:solidFill>
              <a:latin typeface="Roboto" panose="02000000000000000000" pitchFamily="2" charset="0"/>
              <a:ea typeface="Roboto" panose="02000000000000000000" pitchFamily="2" charset="0"/>
            </a:endParaRPr>
          </a:p>
        </p:txBody>
      </p:sp>
      <p:sp>
        <p:nvSpPr>
          <p:cNvPr id="3" name="Content Placeholder 3">
            <a:extLst>
              <a:ext uri="{FF2B5EF4-FFF2-40B4-BE49-F238E27FC236}">
                <a16:creationId xmlns:a16="http://schemas.microsoft.com/office/drawing/2014/main" id="{9C8603E5-AD64-4458-9D07-123FDB1BDFC1}"/>
              </a:ext>
            </a:extLst>
          </p:cNvPr>
          <p:cNvSpPr txBox="1">
            <a:spLocks/>
          </p:cNvSpPr>
          <p:nvPr/>
        </p:nvSpPr>
        <p:spPr>
          <a:xfrm>
            <a:off x="8217127" y="1208120"/>
            <a:ext cx="2513077" cy="2361848"/>
          </a:xfrm>
          <a:prstGeom prst="rect">
            <a:avLst/>
          </a:prstGeom>
          <a:blipFill>
            <a:blip r:embed="rId3"/>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000" dirty="0">
              <a:solidFill>
                <a:schemeClr val="bg1"/>
              </a:solidFill>
              <a:latin typeface="Roboto" panose="02000000000000000000" pitchFamily="2" charset="0"/>
              <a:ea typeface="Roboto" panose="02000000000000000000" pitchFamily="2" charset="0"/>
            </a:endParaRPr>
          </a:p>
        </p:txBody>
      </p:sp>
      <p:sp>
        <p:nvSpPr>
          <p:cNvPr id="5" name="Slide Number Placeholder 1">
            <a:extLst>
              <a:ext uri="{FF2B5EF4-FFF2-40B4-BE49-F238E27FC236}">
                <a16:creationId xmlns:a16="http://schemas.microsoft.com/office/drawing/2014/main" id="{F11F7181-62C3-4C35-8325-87F5FC7075F2}"/>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8049" y="1208120"/>
            <a:ext cx="1778000" cy="2222500"/>
          </a:xfrm>
          <a:prstGeom prst="rect">
            <a:avLst/>
          </a:prstGeom>
        </p:spPr>
      </p:pic>
      <p:sp>
        <p:nvSpPr>
          <p:cNvPr id="6" name="TextBox 5"/>
          <p:cNvSpPr txBox="1"/>
          <p:nvPr/>
        </p:nvSpPr>
        <p:spPr>
          <a:xfrm>
            <a:off x="8468049" y="3569968"/>
            <a:ext cx="1778000" cy="954107"/>
          </a:xfrm>
          <a:prstGeom prst="rect">
            <a:avLst/>
          </a:prstGeom>
          <a:noFill/>
        </p:spPr>
        <p:txBody>
          <a:bodyPr wrap="square" rtlCol="0">
            <a:spAutoFit/>
          </a:bodyPr>
          <a:lstStyle/>
          <a:p>
            <a:pPr algn="ctr"/>
            <a:r>
              <a:rPr lang="en-US" sz="1400" i="1" dirty="0" smtClean="0">
                <a:solidFill>
                  <a:schemeClr val="bg1"/>
                </a:solidFill>
              </a:rPr>
              <a:t>Terri Ann Hayes</a:t>
            </a:r>
          </a:p>
          <a:p>
            <a:pPr algn="ctr"/>
            <a:r>
              <a:rPr lang="en-US" sz="1400" i="1" dirty="0" smtClean="0">
                <a:solidFill>
                  <a:schemeClr val="bg1"/>
                </a:solidFill>
              </a:rPr>
              <a:t>Principal,</a:t>
            </a:r>
          </a:p>
          <a:p>
            <a:pPr algn="ctr"/>
            <a:r>
              <a:rPr lang="en-US" sz="1400" i="1" dirty="0" smtClean="0">
                <a:solidFill>
                  <a:schemeClr val="bg1"/>
                </a:solidFill>
              </a:rPr>
              <a:t> J. Alfred Laird Elementary</a:t>
            </a:r>
            <a:endParaRPr lang="en-US" sz="1400" i="1" dirty="0">
              <a:solidFill>
                <a:schemeClr val="bg1"/>
              </a:solidFill>
            </a:endParaRPr>
          </a:p>
        </p:txBody>
      </p:sp>
    </p:spTree>
    <p:extLst>
      <p:ext uri="{BB962C8B-B14F-4D97-AF65-F5344CB8AC3E}">
        <p14:creationId xmlns:p14="http://schemas.microsoft.com/office/powerpoint/2010/main" val="128064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20</a:t>
            </a:fld>
            <a:endParaRPr lang="en-US" sz="1600" b="1" dirty="0">
              <a:solidFill>
                <a:schemeClr val="bg1"/>
              </a:solidFill>
            </a:endParaRPr>
          </a:p>
        </p:txBody>
      </p:sp>
      <p:sp>
        <p:nvSpPr>
          <p:cNvPr id="2" name="TextBox 1"/>
          <p:cNvSpPr txBox="1"/>
          <p:nvPr/>
        </p:nvSpPr>
        <p:spPr>
          <a:xfrm>
            <a:off x="1773382" y="4027055"/>
            <a:ext cx="1644073" cy="646331"/>
          </a:xfrm>
          <a:prstGeom prst="rect">
            <a:avLst/>
          </a:prstGeom>
          <a:noFill/>
        </p:spPr>
        <p:txBody>
          <a:bodyPr wrap="square" rtlCol="0">
            <a:spAutoFit/>
          </a:bodyPr>
          <a:lstStyle/>
          <a:p>
            <a:r>
              <a:rPr lang="en-US" sz="1200" dirty="0" smtClean="0">
                <a:solidFill>
                  <a:schemeClr val="bg1"/>
                </a:solidFill>
              </a:rPr>
              <a:t>Staff survey 3X/year</a:t>
            </a:r>
          </a:p>
          <a:p>
            <a:endParaRPr lang="en-US" sz="1200" dirty="0">
              <a:solidFill>
                <a:schemeClr val="bg1"/>
              </a:solidFill>
            </a:endParaRPr>
          </a:p>
          <a:p>
            <a:r>
              <a:rPr lang="en-US" sz="1200" dirty="0" smtClean="0">
                <a:solidFill>
                  <a:schemeClr val="bg1"/>
                </a:solidFill>
              </a:rPr>
              <a:t>Staff meeting exit slips</a:t>
            </a:r>
            <a:endParaRPr lang="en-US" sz="1200" dirty="0">
              <a:solidFill>
                <a:schemeClr val="bg1"/>
              </a:solidFill>
            </a:endParaRPr>
          </a:p>
        </p:txBody>
      </p:sp>
      <p:sp>
        <p:nvSpPr>
          <p:cNvPr id="4" name="TextBox 3"/>
          <p:cNvSpPr txBox="1"/>
          <p:nvPr/>
        </p:nvSpPr>
        <p:spPr>
          <a:xfrm>
            <a:off x="3417455" y="3851564"/>
            <a:ext cx="1745672" cy="1015663"/>
          </a:xfrm>
          <a:prstGeom prst="rect">
            <a:avLst/>
          </a:prstGeom>
          <a:noFill/>
        </p:spPr>
        <p:txBody>
          <a:bodyPr wrap="square" rtlCol="0">
            <a:spAutoFit/>
          </a:bodyPr>
          <a:lstStyle/>
          <a:p>
            <a:pPr algn="ctr"/>
            <a:r>
              <a:rPr lang="en-US" sz="1200" dirty="0" smtClean="0">
                <a:solidFill>
                  <a:schemeClr val="bg1"/>
                </a:solidFill>
              </a:rPr>
              <a:t>That all staff will indicate an increased understanding of trauma-informed practice by May 2023</a:t>
            </a:r>
            <a:endParaRPr lang="en-US" sz="1200" dirty="0">
              <a:solidFill>
                <a:schemeClr val="bg1"/>
              </a:solidFill>
            </a:endParaRPr>
          </a:p>
        </p:txBody>
      </p:sp>
      <p:sp>
        <p:nvSpPr>
          <p:cNvPr id="5" name="TextBox 4"/>
          <p:cNvSpPr txBox="1"/>
          <p:nvPr/>
        </p:nvSpPr>
        <p:spPr>
          <a:xfrm>
            <a:off x="5310909" y="3851564"/>
            <a:ext cx="1579418" cy="1200329"/>
          </a:xfrm>
          <a:prstGeom prst="rect">
            <a:avLst/>
          </a:prstGeom>
          <a:noFill/>
        </p:spPr>
        <p:txBody>
          <a:bodyPr wrap="square" rtlCol="0">
            <a:spAutoFit/>
          </a:bodyPr>
          <a:lstStyle/>
          <a:p>
            <a:r>
              <a:rPr lang="en-US" sz="1200" dirty="0" smtClean="0">
                <a:solidFill>
                  <a:schemeClr val="bg1"/>
                </a:solidFill>
              </a:rPr>
              <a:t>September 2022, January 2023 and May 2023: Staff Questionnaire</a:t>
            </a:r>
          </a:p>
          <a:p>
            <a:endParaRPr lang="en-US" sz="1200" dirty="0">
              <a:solidFill>
                <a:schemeClr val="bg1"/>
              </a:solidFill>
            </a:endParaRPr>
          </a:p>
          <a:p>
            <a:r>
              <a:rPr lang="en-US" sz="1200" dirty="0" smtClean="0">
                <a:solidFill>
                  <a:schemeClr val="bg1"/>
                </a:solidFill>
              </a:rPr>
              <a:t>Monthly exit slips</a:t>
            </a:r>
            <a:endParaRPr lang="en-US" sz="1200" dirty="0">
              <a:solidFill>
                <a:schemeClr val="bg1"/>
              </a:solidFill>
            </a:endParaRPr>
          </a:p>
        </p:txBody>
      </p:sp>
      <p:sp>
        <p:nvSpPr>
          <p:cNvPr id="6" name="TextBox 5"/>
          <p:cNvSpPr txBox="1"/>
          <p:nvPr/>
        </p:nvSpPr>
        <p:spPr>
          <a:xfrm>
            <a:off x="7028873" y="4110182"/>
            <a:ext cx="1644072" cy="1938992"/>
          </a:xfrm>
          <a:prstGeom prst="rect">
            <a:avLst/>
          </a:prstGeom>
          <a:noFill/>
        </p:spPr>
        <p:txBody>
          <a:bodyPr wrap="square" rtlCol="0">
            <a:spAutoFit/>
          </a:bodyPr>
          <a:lstStyle/>
          <a:p>
            <a:r>
              <a:rPr lang="en-US" sz="1200" dirty="0" smtClean="0">
                <a:solidFill>
                  <a:schemeClr val="bg1"/>
                </a:solidFill>
              </a:rPr>
              <a:t>Monthly staff meetings in conjunction with staff at EMP</a:t>
            </a:r>
          </a:p>
          <a:p>
            <a:endParaRPr lang="en-US" sz="1200" dirty="0">
              <a:solidFill>
                <a:schemeClr val="bg1"/>
              </a:solidFill>
            </a:endParaRPr>
          </a:p>
          <a:p>
            <a:r>
              <a:rPr lang="en-US" sz="1200" dirty="0" smtClean="0">
                <a:solidFill>
                  <a:schemeClr val="bg1"/>
                </a:solidFill>
              </a:rPr>
              <a:t>Book Study</a:t>
            </a:r>
          </a:p>
          <a:p>
            <a:endParaRPr lang="en-US" sz="1200" dirty="0" smtClean="0">
              <a:solidFill>
                <a:schemeClr val="bg1"/>
              </a:solidFill>
            </a:endParaRPr>
          </a:p>
          <a:p>
            <a:endParaRPr lang="en-US" sz="1200" dirty="0">
              <a:solidFill>
                <a:schemeClr val="bg1"/>
              </a:solidFill>
            </a:endParaRPr>
          </a:p>
          <a:p>
            <a:endParaRPr lang="en-US" sz="1200" dirty="0" smtClean="0">
              <a:solidFill>
                <a:schemeClr val="bg1"/>
              </a:solidFill>
            </a:endParaRPr>
          </a:p>
          <a:p>
            <a:endParaRPr lang="en-US" sz="1200" dirty="0">
              <a:solidFill>
                <a:schemeClr val="bg1"/>
              </a:solidFill>
            </a:endParaRPr>
          </a:p>
          <a:p>
            <a:endParaRPr lang="en-US" sz="1200" dirty="0">
              <a:solidFill>
                <a:schemeClr val="bg1"/>
              </a:solidFill>
            </a:endParaRPr>
          </a:p>
        </p:txBody>
      </p:sp>
      <p:sp>
        <p:nvSpPr>
          <p:cNvPr id="7" name="TextBox 6"/>
          <p:cNvSpPr txBox="1"/>
          <p:nvPr/>
        </p:nvSpPr>
        <p:spPr>
          <a:xfrm>
            <a:off x="8774545" y="4027055"/>
            <a:ext cx="1662546" cy="1754326"/>
          </a:xfrm>
          <a:prstGeom prst="rect">
            <a:avLst/>
          </a:prstGeom>
          <a:noFill/>
        </p:spPr>
        <p:txBody>
          <a:bodyPr wrap="square" rtlCol="0">
            <a:spAutoFit/>
          </a:bodyPr>
          <a:lstStyle/>
          <a:p>
            <a:r>
              <a:rPr lang="en-US" sz="1200" dirty="0" smtClean="0">
                <a:solidFill>
                  <a:schemeClr val="bg1"/>
                </a:solidFill>
              </a:rPr>
              <a:t>District Vice Principal: Learning Support Services</a:t>
            </a:r>
          </a:p>
          <a:p>
            <a:endParaRPr lang="en-US" sz="1200" dirty="0">
              <a:solidFill>
                <a:schemeClr val="bg1"/>
              </a:solidFill>
            </a:endParaRPr>
          </a:p>
          <a:p>
            <a:r>
              <a:rPr lang="en-US" sz="1200" i="1" dirty="0" smtClean="0">
                <a:solidFill>
                  <a:schemeClr val="bg1"/>
                </a:solidFill>
              </a:rPr>
              <a:t>What Happened to You: Conversations on trauma,  resilience and healing </a:t>
            </a:r>
            <a:r>
              <a:rPr lang="en-US" sz="1200" dirty="0" smtClean="0">
                <a:solidFill>
                  <a:schemeClr val="bg1"/>
                </a:solidFill>
              </a:rPr>
              <a:t>by Dr. Bruce Perry</a:t>
            </a:r>
            <a:endParaRPr lang="en-US" sz="1200" dirty="0">
              <a:solidFill>
                <a:schemeClr val="bg1"/>
              </a:solidFill>
            </a:endParaRPr>
          </a:p>
        </p:txBody>
      </p:sp>
    </p:spTree>
    <p:extLst>
      <p:ext uri="{BB962C8B-B14F-4D97-AF65-F5344CB8AC3E}">
        <p14:creationId xmlns:p14="http://schemas.microsoft.com/office/powerpoint/2010/main" val="375056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CDD2C62-6581-47A3-BE8E-B532CBEF6B1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dirty="0">
              <a:solidFill>
                <a:schemeClr val="bg1"/>
              </a:solidFill>
            </a:endParaRPr>
          </a:p>
        </p:txBody>
      </p:sp>
      <p:sp>
        <p:nvSpPr>
          <p:cNvPr id="2" name="TextBox 1"/>
          <p:cNvSpPr txBox="1"/>
          <p:nvPr/>
        </p:nvSpPr>
        <p:spPr>
          <a:xfrm>
            <a:off x="865239" y="3382297"/>
            <a:ext cx="2989006" cy="2031325"/>
          </a:xfrm>
          <a:prstGeom prst="rect">
            <a:avLst/>
          </a:prstGeom>
          <a:noFill/>
        </p:spPr>
        <p:txBody>
          <a:bodyPr wrap="square" rtlCol="0">
            <a:spAutoFit/>
          </a:bodyPr>
          <a:lstStyle/>
          <a:p>
            <a:r>
              <a:rPr lang="en-US" sz="1400" dirty="0" smtClean="0"/>
              <a:t>11 Teachers</a:t>
            </a:r>
          </a:p>
          <a:p>
            <a:r>
              <a:rPr lang="en-US" sz="1400" dirty="0"/>
              <a:t>7</a:t>
            </a:r>
            <a:r>
              <a:rPr lang="en-US" sz="1400" dirty="0" smtClean="0"/>
              <a:t> Education Assistants</a:t>
            </a:r>
          </a:p>
          <a:p>
            <a:r>
              <a:rPr lang="en-US" sz="1400" dirty="0" smtClean="0"/>
              <a:t>1 Administrative Assistant</a:t>
            </a:r>
          </a:p>
          <a:p>
            <a:r>
              <a:rPr lang="en-US" sz="1400" dirty="0" smtClean="0"/>
              <a:t>1 School Counsellor</a:t>
            </a:r>
          </a:p>
          <a:p>
            <a:r>
              <a:rPr lang="en-US" sz="1400" dirty="0" smtClean="0"/>
              <a:t>1 Youth Care Support Worker</a:t>
            </a:r>
          </a:p>
          <a:p>
            <a:r>
              <a:rPr lang="en-US" sz="1400" dirty="0" smtClean="0"/>
              <a:t>1 Community Link Worker</a:t>
            </a:r>
          </a:p>
          <a:p>
            <a:r>
              <a:rPr lang="en-US" sz="1400" dirty="0" smtClean="0"/>
              <a:t>1 Indigenous Education Support Worker</a:t>
            </a:r>
          </a:p>
          <a:p>
            <a:r>
              <a:rPr lang="en-US" sz="1400" dirty="0" smtClean="0"/>
              <a:t>1 Vice Principal &amp; 1 Principal</a:t>
            </a:r>
          </a:p>
        </p:txBody>
      </p:sp>
      <p:sp>
        <p:nvSpPr>
          <p:cNvPr id="4" name="TextBox 3"/>
          <p:cNvSpPr txBox="1"/>
          <p:nvPr/>
        </p:nvSpPr>
        <p:spPr>
          <a:xfrm>
            <a:off x="4149213" y="3293806"/>
            <a:ext cx="2930013" cy="1200329"/>
          </a:xfrm>
          <a:prstGeom prst="rect">
            <a:avLst/>
          </a:prstGeom>
          <a:noFill/>
        </p:spPr>
        <p:txBody>
          <a:bodyPr wrap="square" rtlCol="0">
            <a:spAutoFit/>
          </a:bodyPr>
          <a:lstStyle/>
          <a:p>
            <a:pPr algn="ctr"/>
            <a:r>
              <a:rPr lang="en-US" dirty="0" smtClean="0"/>
              <a:t>248 Students</a:t>
            </a:r>
          </a:p>
          <a:p>
            <a:pPr algn="ctr"/>
            <a:endParaRPr lang="en-US" dirty="0" smtClean="0"/>
          </a:p>
          <a:p>
            <a:pPr algn="ctr"/>
            <a:r>
              <a:rPr lang="en-US" dirty="0" smtClean="0"/>
              <a:t>55 students with Indigenous ancestry</a:t>
            </a:r>
            <a:endParaRPr lang="en-US" dirty="0"/>
          </a:p>
        </p:txBody>
      </p:sp>
      <p:sp>
        <p:nvSpPr>
          <p:cNvPr id="5" name="TextBox 4"/>
          <p:cNvSpPr txBox="1"/>
          <p:nvPr/>
        </p:nvSpPr>
        <p:spPr>
          <a:xfrm>
            <a:off x="7216878" y="3570805"/>
            <a:ext cx="3038167" cy="1508105"/>
          </a:xfrm>
          <a:prstGeom prst="rect">
            <a:avLst/>
          </a:prstGeom>
          <a:noFill/>
        </p:spPr>
        <p:txBody>
          <a:bodyPr wrap="square" rtlCol="0">
            <a:spAutoFit/>
          </a:bodyPr>
          <a:lstStyle/>
          <a:p>
            <a:pPr algn="ctr"/>
            <a:r>
              <a:rPr lang="en-US" sz="3200" dirty="0" smtClean="0"/>
              <a:t>4-7</a:t>
            </a:r>
          </a:p>
          <a:p>
            <a:pPr algn="ctr"/>
            <a:r>
              <a:rPr lang="en-US" sz="2000" dirty="0" smtClean="0"/>
              <a:t>and</a:t>
            </a:r>
          </a:p>
          <a:p>
            <a:pPr algn="ctr"/>
            <a:endParaRPr lang="en-US" sz="2000" dirty="0" smtClean="0"/>
          </a:p>
          <a:p>
            <a:pPr algn="ctr"/>
            <a:r>
              <a:rPr lang="en-US" sz="2000" dirty="0" smtClean="0"/>
              <a:t>Intensive French 6 and 7</a:t>
            </a:r>
            <a:endParaRPr lang="en-US" sz="2000" dirty="0"/>
          </a:p>
        </p:txBody>
      </p:sp>
    </p:spTree>
    <p:extLst>
      <p:ext uri="{BB962C8B-B14F-4D97-AF65-F5344CB8AC3E}">
        <p14:creationId xmlns:p14="http://schemas.microsoft.com/office/powerpoint/2010/main" val="3747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F099A49-9040-4BCF-A32E-E7EC76483CDA}"/>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4</a:t>
            </a:fld>
            <a:endParaRPr lang="en-US" sz="1600" b="1" dirty="0">
              <a:solidFill>
                <a:schemeClr val="bg1"/>
              </a:solidFill>
            </a:endParaRPr>
          </a:p>
        </p:txBody>
      </p:sp>
      <p:sp>
        <p:nvSpPr>
          <p:cNvPr id="2" name="TextBox 1"/>
          <p:cNvSpPr txBox="1"/>
          <p:nvPr/>
        </p:nvSpPr>
        <p:spPr>
          <a:xfrm>
            <a:off x="360218" y="1505527"/>
            <a:ext cx="4082473" cy="1477328"/>
          </a:xfrm>
          <a:prstGeom prst="rect">
            <a:avLst/>
          </a:prstGeom>
          <a:noFill/>
        </p:spPr>
        <p:txBody>
          <a:bodyPr wrap="square" rtlCol="0">
            <a:spAutoFit/>
          </a:bodyPr>
          <a:lstStyle/>
          <a:p>
            <a:r>
              <a:rPr lang="en-US" dirty="0">
                <a:solidFill>
                  <a:schemeClr val="bg2"/>
                </a:solidFill>
              </a:rPr>
              <a:t>We collaborate in the pursuit of each student’s success as knowledgeable, caring, resilient, and contributing members of a global community.</a:t>
            </a:r>
          </a:p>
          <a:p>
            <a:endParaRPr lang="en-US" dirty="0"/>
          </a:p>
        </p:txBody>
      </p:sp>
      <p:sp>
        <p:nvSpPr>
          <p:cNvPr id="4" name="TextBox 3"/>
          <p:cNvSpPr txBox="1"/>
          <p:nvPr/>
        </p:nvSpPr>
        <p:spPr>
          <a:xfrm>
            <a:off x="369455" y="4682836"/>
            <a:ext cx="3528290" cy="923330"/>
          </a:xfrm>
          <a:prstGeom prst="rect">
            <a:avLst/>
          </a:prstGeom>
          <a:noFill/>
        </p:spPr>
        <p:txBody>
          <a:bodyPr wrap="square" rtlCol="0">
            <a:spAutoFit/>
          </a:bodyPr>
          <a:lstStyle/>
          <a:p>
            <a:r>
              <a:rPr lang="en-US" b="1" dirty="0">
                <a:solidFill>
                  <a:schemeClr val="bg2"/>
                </a:solidFill>
              </a:rPr>
              <a:t>Opportunity, equity, </a:t>
            </a:r>
            <a:br>
              <a:rPr lang="en-US" b="1" dirty="0">
                <a:solidFill>
                  <a:schemeClr val="bg2"/>
                </a:solidFill>
              </a:rPr>
            </a:br>
            <a:r>
              <a:rPr lang="en-US" b="1" dirty="0">
                <a:solidFill>
                  <a:schemeClr val="bg2"/>
                </a:solidFill>
              </a:rPr>
              <a:t>and success for ALL learners</a:t>
            </a:r>
          </a:p>
          <a:p>
            <a:endParaRPr lang="en-US" dirty="0"/>
          </a:p>
        </p:txBody>
      </p:sp>
      <p:sp>
        <p:nvSpPr>
          <p:cNvPr id="5" name="TextBox 4"/>
          <p:cNvSpPr txBox="1"/>
          <p:nvPr/>
        </p:nvSpPr>
        <p:spPr>
          <a:xfrm>
            <a:off x="5126182" y="1505527"/>
            <a:ext cx="6668654" cy="4832092"/>
          </a:xfrm>
          <a:prstGeom prst="rect">
            <a:avLst/>
          </a:prstGeom>
          <a:noFill/>
        </p:spPr>
        <p:txBody>
          <a:bodyPr wrap="square" rtlCol="0">
            <a:spAutoFit/>
          </a:bodyPr>
          <a:lstStyle/>
          <a:p>
            <a:pPr defTabSz="2438337">
              <a:defRPr sz="2000" spc="120">
                <a:solidFill>
                  <a:srgbClr val="FFFFFF"/>
                </a:solidFill>
                <a:latin typeface="Lato Regular"/>
                <a:ea typeface="Lato Regular"/>
                <a:cs typeface="Lato Regular"/>
                <a:sym typeface="Lato Regular"/>
              </a:defRPr>
            </a:pPr>
            <a:r>
              <a:rPr lang="en-US" sz="1400" b="1" spc="18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Respect</a:t>
            </a:r>
            <a: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
            </a:r>
            <a:b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b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We foster respectful relationships </a:t>
            </a:r>
            <a:b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b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that build trust, safety and well-being </a:t>
            </a:r>
          </a:p>
          <a:p>
            <a:pPr defTabSz="2438337">
              <a:defRPr sz="2000" spc="120">
                <a:solidFill>
                  <a:srgbClr val="FFFFFF"/>
                </a:solidFill>
                <a:latin typeface="Lato Regular"/>
                <a:ea typeface="Lato Regular"/>
                <a:cs typeface="Lato Regular"/>
                <a:sym typeface="Lato Regular"/>
              </a:defRPr>
            </a:pPr>
            <a:endPar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endParaRPr>
          </a:p>
          <a:p>
            <a:pPr defTabSz="2438337">
              <a:defRPr sz="2000" spc="120">
                <a:solidFill>
                  <a:srgbClr val="FFFFFF"/>
                </a:solidFill>
                <a:latin typeface="Lato Regular"/>
                <a:ea typeface="Lato Regular"/>
                <a:cs typeface="Lato Regular"/>
                <a:sym typeface="Lato Regular"/>
              </a:defRPr>
            </a:pPr>
            <a:r>
              <a:rPr lang="en-US" sz="1400" b="1" spc="18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Equity</a:t>
            </a:r>
            <a: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
            </a:r>
            <a:b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b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We strive to build learning environments that are equitable, honor diversity and inclusion, are safe, caring and healthy places to work and learn.</a:t>
            </a:r>
          </a:p>
          <a:p>
            <a:pPr defTabSz="2438337">
              <a:defRPr sz="2000" spc="120">
                <a:solidFill>
                  <a:srgbClr val="FFFFFF"/>
                </a:solidFill>
                <a:latin typeface="Lato Regular"/>
                <a:ea typeface="Lato Regular"/>
                <a:cs typeface="Lato Regular"/>
                <a:sym typeface="Lato Regular"/>
              </a:defRPr>
            </a:pP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well-being.</a:t>
            </a:r>
          </a:p>
          <a:p>
            <a:pPr defTabSz="2438337">
              <a:defRPr sz="2000" spc="120">
                <a:solidFill>
                  <a:srgbClr val="FFFFFF"/>
                </a:solidFill>
                <a:latin typeface="Lato Regular"/>
                <a:ea typeface="Lato Regular"/>
                <a:cs typeface="Lato Regular"/>
                <a:sym typeface="Lato Regular"/>
              </a:defRPr>
            </a:pPr>
            <a:endPar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endParaRPr>
          </a:p>
          <a:p>
            <a:pPr defTabSz="2438337">
              <a:defRPr sz="2000" spc="120">
                <a:solidFill>
                  <a:srgbClr val="FFFFFF"/>
                </a:solidFill>
                <a:latin typeface="Lato Regular"/>
                <a:ea typeface="Lato Regular"/>
                <a:cs typeface="Lato Regular"/>
                <a:sym typeface="Lato Regular"/>
              </a:defRPr>
            </a:pPr>
            <a:r>
              <a:rPr lang="en-US" sz="1400" b="1" spc="18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Integrity</a:t>
            </a:r>
            <a: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
            </a:r>
            <a:b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b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We nurture a sense of self-awareness, responsibility and honesty to become environmental stewards and morally upright global citizens.</a:t>
            </a:r>
          </a:p>
          <a:p>
            <a:pPr defTabSz="2438337">
              <a:defRPr sz="2000" spc="120">
                <a:solidFill>
                  <a:srgbClr val="FFFFFF"/>
                </a:solidFill>
                <a:latin typeface="Lato Regular"/>
                <a:ea typeface="Lato Regular"/>
                <a:cs typeface="Lato Regular"/>
                <a:sym typeface="Lato Regular"/>
              </a:defRPr>
            </a:pPr>
            <a:endPar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endParaRPr>
          </a:p>
          <a:p>
            <a:pPr defTabSz="2438337">
              <a:defRPr sz="2000" spc="120">
                <a:solidFill>
                  <a:srgbClr val="FFFFFF"/>
                </a:solidFill>
                <a:latin typeface="Lato Regular"/>
                <a:ea typeface="Lato Regular"/>
                <a:cs typeface="Lato Regular"/>
                <a:sym typeface="Lato Regular"/>
              </a:defRPr>
            </a:pPr>
            <a:r>
              <a:rPr lang="en-US" sz="1400" b="1" spc="18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Accountability</a:t>
            </a:r>
            <a: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
            </a:r>
            <a:b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b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We are accountable for ourselves, our students and our communities for professionalism, transparency and quality results.</a:t>
            </a:r>
          </a:p>
          <a:p>
            <a:pPr defTabSz="2438337">
              <a:defRPr sz="2000" spc="120">
                <a:solidFill>
                  <a:srgbClr val="FFFFFF"/>
                </a:solidFill>
                <a:latin typeface="Lato Regular"/>
                <a:ea typeface="Lato Regular"/>
                <a:cs typeface="Lato Regular"/>
                <a:sym typeface="Lato Regular"/>
              </a:defRPr>
            </a:pPr>
            <a:endPar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endParaRPr>
          </a:p>
          <a:p>
            <a:pPr defTabSz="2438337">
              <a:defRPr sz="2000" spc="120">
                <a:solidFill>
                  <a:srgbClr val="FFFFFF"/>
                </a:solidFill>
                <a:latin typeface="Lato Regular"/>
                <a:ea typeface="Lato Regular"/>
                <a:cs typeface="Lato Regular"/>
                <a:sym typeface="Lato Regular"/>
              </a:defRPr>
            </a:pPr>
            <a:r>
              <a:rPr lang="en-US" sz="1400" b="1" spc="18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Innovation</a:t>
            </a:r>
            <a: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
            </a:r>
            <a:b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b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We create learning opportunities that are high quality, place-based, creative, and that encourage students to reach their full potential.</a:t>
            </a:r>
          </a:p>
          <a:p>
            <a:endParaRPr lang="en-US" sz="1400" dirty="0"/>
          </a:p>
        </p:txBody>
      </p:sp>
    </p:spTree>
    <p:extLst>
      <p:ext uri="{BB962C8B-B14F-4D97-AF65-F5344CB8AC3E}">
        <p14:creationId xmlns:p14="http://schemas.microsoft.com/office/powerpoint/2010/main" val="32093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806992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5</a:t>
            </a:fld>
            <a:endParaRPr lang="en-US" sz="1600" b="1" dirty="0">
              <a:solidFill>
                <a:schemeClr val="bg1"/>
              </a:solidFill>
            </a:endParaRPr>
          </a:p>
        </p:txBody>
      </p:sp>
      <p:sp>
        <p:nvSpPr>
          <p:cNvPr id="4" name="TextBox 3"/>
          <p:cNvSpPr txBox="1"/>
          <p:nvPr/>
        </p:nvSpPr>
        <p:spPr>
          <a:xfrm>
            <a:off x="3706761" y="2005781"/>
            <a:ext cx="3578942" cy="523220"/>
          </a:xfrm>
          <a:prstGeom prst="rect">
            <a:avLst/>
          </a:prstGeom>
          <a:noFill/>
        </p:spPr>
        <p:txBody>
          <a:bodyPr wrap="square" rtlCol="0">
            <a:spAutoFit/>
          </a:bodyPr>
          <a:lstStyle/>
          <a:p>
            <a:r>
              <a:rPr lang="en-US" sz="2800" dirty="0" smtClean="0"/>
              <a:t>Equity &amp; Inclusion</a:t>
            </a:r>
            <a:endParaRPr lang="en-US" sz="2800" dirty="0"/>
          </a:p>
        </p:txBody>
      </p:sp>
      <p:sp>
        <p:nvSpPr>
          <p:cNvPr id="6" name="TextBox 5"/>
          <p:cNvSpPr txBox="1"/>
          <p:nvPr/>
        </p:nvSpPr>
        <p:spPr>
          <a:xfrm>
            <a:off x="835742" y="3746090"/>
            <a:ext cx="6116195" cy="2800767"/>
          </a:xfrm>
          <a:prstGeom prst="rect">
            <a:avLst/>
          </a:prstGeom>
          <a:noFill/>
        </p:spPr>
        <p:txBody>
          <a:bodyPr wrap="square" rtlCol="0">
            <a:spAutoFit/>
          </a:bodyPr>
          <a:lstStyle/>
          <a:p>
            <a:r>
              <a:rPr lang="en-US" sz="3200" b="1" dirty="0" smtClean="0"/>
              <a:t>To increase students’ sense of connectedness at school.</a:t>
            </a:r>
          </a:p>
          <a:p>
            <a:endParaRPr lang="en-US" sz="3200" b="1" dirty="0"/>
          </a:p>
          <a:p>
            <a:r>
              <a:rPr lang="en-US" sz="1600" b="1" dirty="0" smtClean="0"/>
              <a:t>Leader in Me™ focus:</a:t>
            </a:r>
          </a:p>
          <a:p>
            <a:pPr marL="457200" indent="-457200">
              <a:buFont typeface="Arial" panose="020B0604020202020204" pitchFamily="34" charset="0"/>
              <a:buChar char="•"/>
            </a:pPr>
            <a:r>
              <a:rPr lang="en-US" sz="1600" b="1" dirty="0" smtClean="0"/>
              <a:t>Put first </a:t>
            </a:r>
            <a:r>
              <a:rPr lang="en-US" sz="1600" b="1" dirty="0"/>
              <a:t>t</a:t>
            </a:r>
            <a:r>
              <a:rPr lang="en-US" sz="1600" b="1" dirty="0" smtClean="0"/>
              <a:t>hings </a:t>
            </a:r>
            <a:r>
              <a:rPr lang="en-US" sz="1600" b="1" dirty="0"/>
              <a:t>f</a:t>
            </a:r>
            <a:r>
              <a:rPr lang="en-US" sz="1600" b="1" dirty="0" smtClean="0"/>
              <a:t>irst;</a:t>
            </a:r>
          </a:p>
          <a:p>
            <a:pPr marL="457200" indent="-457200">
              <a:buFont typeface="Arial" panose="020B0604020202020204" pitchFamily="34" charset="0"/>
              <a:buChar char="•"/>
            </a:pPr>
            <a:r>
              <a:rPr lang="en-US" sz="1600" b="1" dirty="0" smtClean="0"/>
              <a:t>Begin with the end in mind;</a:t>
            </a:r>
          </a:p>
          <a:p>
            <a:pPr marL="457200" indent="-457200">
              <a:buFont typeface="Arial" panose="020B0604020202020204" pitchFamily="34" charset="0"/>
              <a:buChar char="•"/>
            </a:pPr>
            <a:r>
              <a:rPr lang="en-US" sz="1600" b="1" dirty="0" smtClean="0"/>
              <a:t>Synergize;</a:t>
            </a:r>
          </a:p>
          <a:p>
            <a:pPr marL="457200" indent="-457200">
              <a:buFont typeface="Arial" panose="020B0604020202020204" pitchFamily="34" charset="0"/>
              <a:buChar char="•"/>
            </a:pPr>
            <a:r>
              <a:rPr lang="en-US" sz="1600" b="1" dirty="0" smtClean="0"/>
              <a:t>Be proactive.</a:t>
            </a:r>
            <a:endParaRPr lang="en-US" sz="1600" b="1" dirty="0"/>
          </a:p>
        </p:txBody>
      </p:sp>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l="3931" t="13621" b="6666"/>
          <a:stretch/>
        </p:blipFill>
        <p:spPr>
          <a:xfrm>
            <a:off x="9537289" y="1676179"/>
            <a:ext cx="2739427" cy="3030711"/>
          </a:xfrm>
          <a:prstGeom prst="rect">
            <a:avLst/>
          </a:prstGeom>
        </p:spPr>
      </p:pic>
    </p:spTree>
    <p:extLst>
      <p:ext uri="{BB962C8B-B14F-4D97-AF65-F5344CB8AC3E}">
        <p14:creationId xmlns:p14="http://schemas.microsoft.com/office/powerpoint/2010/main" val="24325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6</a:t>
            </a:fld>
            <a:endParaRPr lang="en-US" sz="1600" b="1" dirty="0">
              <a:solidFill>
                <a:schemeClr val="bg1"/>
              </a:solidFill>
            </a:endParaRPr>
          </a:p>
        </p:txBody>
      </p:sp>
      <p:graphicFrame>
        <p:nvGraphicFramePr>
          <p:cNvPr id="5" name="Chart 4"/>
          <p:cNvGraphicFramePr/>
          <p:nvPr>
            <p:extLst>
              <p:ext uri="{D42A27DB-BD31-4B8C-83A1-F6EECF244321}">
                <p14:modId xmlns:p14="http://schemas.microsoft.com/office/powerpoint/2010/main" val="104341657"/>
              </p:ext>
            </p:extLst>
          </p:nvPr>
        </p:nvGraphicFramePr>
        <p:xfrm>
          <a:off x="2762866" y="719666"/>
          <a:ext cx="7020232"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122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7</a:t>
            </a:fld>
            <a:endParaRPr lang="en-US" sz="1600" b="1" dirty="0">
              <a:solidFill>
                <a:schemeClr val="bg1"/>
              </a:solidFill>
            </a:endParaRPr>
          </a:p>
        </p:txBody>
      </p:sp>
      <p:sp>
        <p:nvSpPr>
          <p:cNvPr id="3" name="TextBox 2"/>
          <p:cNvSpPr txBox="1"/>
          <p:nvPr/>
        </p:nvSpPr>
        <p:spPr>
          <a:xfrm>
            <a:off x="580103" y="1543665"/>
            <a:ext cx="3696929" cy="1754326"/>
          </a:xfrm>
          <a:prstGeom prst="rect">
            <a:avLst/>
          </a:prstGeom>
          <a:noFill/>
        </p:spPr>
        <p:txBody>
          <a:bodyPr wrap="square" rtlCol="0">
            <a:spAutoFit/>
          </a:bodyPr>
          <a:lstStyle/>
          <a:p>
            <a:r>
              <a:rPr lang="en-US" dirty="0" smtClean="0"/>
              <a:t>The evidence reveals that we continue to have work to do to ensure students feel that they belong at school, and that adults are here to help them when they have a problem.</a:t>
            </a:r>
            <a:endParaRPr lang="en-US" dirty="0"/>
          </a:p>
        </p:txBody>
      </p:sp>
      <p:sp>
        <p:nvSpPr>
          <p:cNvPr id="4" name="TextBox 3"/>
          <p:cNvSpPr txBox="1"/>
          <p:nvPr/>
        </p:nvSpPr>
        <p:spPr>
          <a:xfrm>
            <a:off x="4798142" y="1543665"/>
            <a:ext cx="3087329" cy="3693319"/>
          </a:xfrm>
          <a:prstGeom prst="rect">
            <a:avLst/>
          </a:prstGeom>
          <a:noFill/>
        </p:spPr>
        <p:txBody>
          <a:bodyPr wrap="square" rtlCol="0">
            <a:spAutoFit/>
          </a:bodyPr>
          <a:lstStyle/>
          <a:p>
            <a:r>
              <a:rPr lang="en-US" dirty="0" smtClean="0"/>
              <a:t>The </a:t>
            </a:r>
            <a:r>
              <a:rPr lang="en-US" i="1" dirty="0" smtClean="0"/>
              <a:t>Leader in </a:t>
            </a:r>
            <a:r>
              <a:rPr lang="en-US" dirty="0" smtClean="0"/>
              <a:t>Me classroom-based</a:t>
            </a:r>
            <a:r>
              <a:rPr lang="en-US" i="1" dirty="0" smtClean="0"/>
              <a:t> </a:t>
            </a:r>
            <a:r>
              <a:rPr lang="en-US" dirty="0" smtClean="0"/>
              <a:t>Morning Meeting is designed to:</a:t>
            </a:r>
          </a:p>
          <a:p>
            <a:pPr marL="285750" indent="-285750">
              <a:buFont typeface="Arial" panose="020B0604020202020204" pitchFamily="34" charset="0"/>
              <a:buChar char="•"/>
            </a:pPr>
            <a:r>
              <a:rPr lang="en-US" dirty="0"/>
              <a:t>Set the tone for respectful </a:t>
            </a:r>
            <a:r>
              <a:rPr lang="en-US" dirty="0" smtClean="0"/>
              <a:t>learning;</a:t>
            </a:r>
            <a:endParaRPr lang="en-US" dirty="0"/>
          </a:p>
          <a:p>
            <a:pPr marL="285750" indent="-285750">
              <a:buFont typeface="Arial" panose="020B0604020202020204" pitchFamily="34" charset="0"/>
              <a:buChar char="•"/>
            </a:pPr>
            <a:r>
              <a:rPr lang="en-US" dirty="0"/>
              <a:t>Establish a climate of </a:t>
            </a:r>
            <a:r>
              <a:rPr lang="en-US" dirty="0" smtClean="0"/>
              <a:t>trust;</a:t>
            </a:r>
            <a:endParaRPr lang="en-US" dirty="0"/>
          </a:p>
          <a:p>
            <a:pPr marL="285750" indent="-285750">
              <a:buFont typeface="Arial" panose="020B0604020202020204" pitchFamily="34" charset="0"/>
              <a:buChar char="•"/>
            </a:pPr>
            <a:r>
              <a:rPr lang="en-US" dirty="0"/>
              <a:t>Motivate students to feel </a:t>
            </a:r>
            <a:r>
              <a:rPr lang="en-US" dirty="0" smtClean="0"/>
              <a:t>significant;</a:t>
            </a:r>
            <a:endParaRPr lang="en-US" dirty="0"/>
          </a:p>
          <a:p>
            <a:pPr marL="285750" indent="-285750">
              <a:buFont typeface="Arial" panose="020B0604020202020204" pitchFamily="34" charset="0"/>
              <a:buChar char="•"/>
            </a:pPr>
            <a:r>
              <a:rPr lang="en-US" dirty="0"/>
              <a:t>Create empathy and encourage </a:t>
            </a:r>
            <a:r>
              <a:rPr lang="en-US" dirty="0" smtClean="0"/>
              <a:t>collaboration;</a:t>
            </a:r>
            <a:endParaRPr lang="en-US" dirty="0"/>
          </a:p>
          <a:p>
            <a:pPr marL="285750" indent="-285750">
              <a:buFont typeface="Arial" panose="020B0604020202020204" pitchFamily="34" charset="0"/>
              <a:buChar char="•"/>
            </a:pPr>
            <a:r>
              <a:rPr lang="en-US" dirty="0"/>
              <a:t>Support social, emotional and academic </a:t>
            </a:r>
            <a:r>
              <a:rPr lang="en-US" dirty="0" smtClean="0"/>
              <a:t>learning.</a:t>
            </a:r>
            <a:endParaRPr lang="en-US" dirty="0"/>
          </a:p>
          <a:p>
            <a:endParaRPr lang="en-US" dirty="0"/>
          </a:p>
        </p:txBody>
      </p:sp>
      <p:sp>
        <p:nvSpPr>
          <p:cNvPr id="5" name="TextBox 4"/>
          <p:cNvSpPr txBox="1"/>
          <p:nvPr/>
        </p:nvSpPr>
        <p:spPr>
          <a:xfrm>
            <a:off x="8622890" y="1543665"/>
            <a:ext cx="2930013" cy="2308324"/>
          </a:xfrm>
          <a:prstGeom prst="rect">
            <a:avLst/>
          </a:prstGeom>
          <a:noFill/>
        </p:spPr>
        <p:txBody>
          <a:bodyPr wrap="square" rtlCol="0">
            <a:spAutoFit/>
          </a:bodyPr>
          <a:lstStyle/>
          <a:p>
            <a:r>
              <a:rPr lang="en-US" dirty="0" smtClean="0"/>
              <a:t>If we set aside 15 minutes each morning in the classroom to hold a </a:t>
            </a:r>
            <a:r>
              <a:rPr lang="en-US" i="1" dirty="0" smtClean="0"/>
              <a:t>Leader in Me™ </a:t>
            </a:r>
            <a:r>
              <a:rPr lang="en-US" dirty="0" smtClean="0"/>
              <a:t>Morning Meeting with students, will students report feeling a greater sense of belonging and support from adults?</a:t>
            </a:r>
            <a:endParaRPr lang="en-US" dirty="0"/>
          </a:p>
        </p:txBody>
      </p:sp>
    </p:spTree>
    <p:extLst>
      <p:ext uri="{BB962C8B-B14F-4D97-AF65-F5344CB8AC3E}">
        <p14:creationId xmlns:p14="http://schemas.microsoft.com/office/powerpoint/2010/main" val="123795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8</a:t>
            </a:fld>
            <a:endParaRPr lang="en-US" sz="1600" b="1" dirty="0">
              <a:solidFill>
                <a:schemeClr val="bg1"/>
              </a:solidFill>
            </a:endParaRPr>
          </a:p>
        </p:txBody>
      </p:sp>
      <p:sp>
        <p:nvSpPr>
          <p:cNvPr id="2" name="TextBox 1"/>
          <p:cNvSpPr txBox="1"/>
          <p:nvPr/>
        </p:nvSpPr>
        <p:spPr>
          <a:xfrm>
            <a:off x="1939636" y="4128655"/>
            <a:ext cx="1348509" cy="1354217"/>
          </a:xfrm>
          <a:prstGeom prst="rect">
            <a:avLst/>
          </a:prstGeom>
          <a:noFill/>
        </p:spPr>
        <p:txBody>
          <a:bodyPr wrap="square" rtlCol="0">
            <a:spAutoFit/>
          </a:bodyPr>
          <a:lstStyle/>
          <a:p>
            <a:r>
              <a:rPr lang="en-US" sz="1200" dirty="0" smtClean="0">
                <a:solidFill>
                  <a:schemeClr val="bg1"/>
                </a:solidFill>
              </a:rPr>
              <a:t>Student Learning Survey 1X/year</a:t>
            </a:r>
          </a:p>
          <a:p>
            <a:endParaRPr lang="en-US" sz="1200" dirty="0">
              <a:solidFill>
                <a:schemeClr val="bg1"/>
              </a:solidFill>
            </a:endParaRPr>
          </a:p>
          <a:p>
            <a:r>
              <a:rPr lang="en-US" sz="1200" dirty="0" smtClean="0">
                <a:solidFill>
                  <a:schemeClr val="bg1"/>
                </a:solidFill>
              </a:rPr>
              <a:t>Leader in Me student survey 2X/year</a:t>
            </a:r>
          </a:p>
          <a:p>
            <a:endParaRPr lang="en-US" sz="1000" dirty="0">
              <a:solidFill>
                <a:schemeClr val="bg1"/>
              </a:solidFill>
            </a:endParaRPr>
          </a:p>
        </p:txBody>
      </p:sp>
      <p:sp>
        <p:nvSpPr>
          <p:cNvPr id="4" name="TextBox 3"/>
          <p:cNvSpPr txBox="1"/>
          <p:nvPr/>
        </p:nvSpPr>
        <p:spPr>
          <a:xfrm>
            <a:off x="3528292" y="4064000"/>
            <a:ext cx="1533236" cy="1200329"/>
          </a:xfrm>
          <a:prstGeom prst="rect">
            <a:avLst/>
          </a:prstGeom>
          <a:noFill/>
        </p:spPr>
        <p:txBody>
          <a:bodyPr wrap="square" rtlCol="0">
            <a:spAutoFit/>
          </a:bodyPr>
          <a:lstStyle/>
          <a:p>
            <a:r>
              <a:rPr lang="en-US" sz="1200" dirty="0" smtClean="0">
                <a:solidFill>
                  <a:schemeClr val="bg1"/>
                </a:solidFill>
              </a:rPr>
              <a:t>That 75% of students will report a sense of belonging most or all of the time on the Student </a:t>
            </a:r>
            <a:r>
              <a:rPr lang="en-US" sz="1200" dirty="0">
                <a:solidFill>
                  <a:schemeClr val="bg1"/>
                </a:solidFill>
              </a:rPr>
              <a:t>L</a:t>
            </a:r>
            <a:r>
              <a:rPr lang="en-US" sz="1200" dirty="0" smtClean="0">
                <a:solidFill>
                  <a:schemeClr val="bg1"/>
                </a:solidFill>
              </a:rPr>
              <a:t>earning Survey in April 2023.</a:t>
            </a:r>
            <a:endParaRPr lang="en-US" sz="1200" dirty="0">
              <a:solidFill>
                <a:schemeClr val="bg1"/>
              </a:solidFill>
            </a:endParaRPr>
          </a:p>
        </p:txBody>
      </p:sp>
      <p:sp>
        <p:nvSpPr>
          <p:cNvPr id="5" name="TextBox 4"/>
          <p:cNvSpPr txBox="1"/>
          <p:nvPr/>
        </p:nvSpPr>
        <p:spPr>
          <a:xfrm>
            <a:off x="8765310" y="4128655"/>
            <a:ext cx="1662545" cy="1600438"/>
          </a:xfrm>
          <a:prstGeom prst="rect">
            <a:avLst/>
          </a:prstGeom>
          <a:noFill/>
        </p:spPr>
        <p:txBody>
          <a:bodyPr wrap="square" rtlCol="0">
            <a:spAutoFit/>
          </a:bodyPr>
          <a:lstStyle/>
          <a:p>
            <a:r>
              <a:rPr lang="en-US" sz="1100" dirty="0" smtClean="0">
                <a:solidFill>
                  <a:schemeClr val="bg1"/>
                </a:solidFill>
              </a:rPr>
              <a:t>Teacher-led Lighthouse Team</a:t>
            </a:r>
          </a:p>
          <a:p>
            <a:endParaRPr lang="en-US" sz="1100" dirty="0">
              <a:solidFill>
                <a:schemeClr val="bg1"/>
              </a:solidFill>
            </a:endParaRPr>
          </a:p>
          <a:p>
            <a:r>
              <a:rPr lang="en-US" sz="1100" dirty="0" smtClean="0">
                <a:solidFill>
                  <a:schemeClr val="bg1"/>
                </a:solidFill>
              </a:rPr>
              <a:t>7 Habits Teacher Training</a:t>
            </a:r>
          </a:p>
          <a:p>
            <a:endParaRPr lang="en-US" sz="1100" dirty="0" smtClean="0">
              <a:solidFill>
                <a:schemeClr val="bg1"/>
              </a:solidFill>
            </a:endParaRPr>
          </a:p>
          <a:p>
            <a:r>
              <a:rPr lang="en-US" sz="1100" dirty="0">
                <a:solidFill>
                  <a:schemeClr val="bg1"/>
                </a:solidFill>
              </a:rPr>
              <a:t>Monthly Instructional Rounds focused on morning meeting</a:t>
            </a:r>
          </a:p>
          <a:p>
            <a:endParaRPr lang="en-US" sz="1000" dirty="0">
              <a:solidFill>
                <a:schemeClr val="bg1"/>
              </a:solidFill>
            </a:endParaRPr>
          </a:p>
        </p:txBody>
      </p:sp>
      <p:sp>
        <p:nvSpPr>
          <p:cNvPr id="6" name="TextBox 5"/>
          <p:cNvSpPr txBox="1"/>
          <p:nvPr/>
        </p:nvSpPr>
        <p:spPr>
          <a:xfrm>
            <a:off x="6991927" y="4064000"/>
            <a:ext cx="1671781" cy="1569660"/>
          </a:xfrm>
          <a:prstGeom prst="rect">
            <a:avLst/>
          </a:prstGeom>
          <a:noFill/>
        </p:spPr>
        <p:txBody>
          <a:bodyPr wrap="square" rtlCol="0">
            <a:spAutoFit/>
          </a:bodyPr>
          <a:lstStyle/>
          <a:p>
            <a:r>
              <a:rPr lang="en-US" sz="1200" dirty="0" smtClean="0">
                <a:solidFill>
                  <a:schemeClr val="bg1"/>
                </a:solidFill>
              </a:rPr>
              <a:t>Monthly staff meeting focused on Leader in Me</a:t>
            </a:r>
          </a:p>
          <a:p>
            <a:endParaRPr lang="en-US" sz="1200" dirty="0">
              <a:solidFill>
                <a:schemeClr val="bg1"/>
              </a:solidFill>
            </a:endParaRPr>
          </a:p>
          <a:p>
            <a:r>
              <a:rPr lang="en-US" sz="1200" dirty="0" smtClean="0">
                <a:solidFill>
                  <a:schemeClr val="bg1"/>
                </a:solidFill>
              </a:rPr>
              <a:t>September: all staff take day-long  on-demand 7 Habits training</a:t>
            </a:r>
            <a:endParaRPr lang="en-US" sz="1200" dirty="0">
              <a:solidFill>
                <a:schemeClr val="bg1"/>
              </a:solidFill>
            </a:endParaRPr>
          </a:p>
        </p:txBody>
      </p:sp>
      <p:sp>
        <p:nvSpPr>
          <p:cNvPr id="7" name="TextBox 6"/>
          <p:cNvSpPr txBox="1"/>
          <p:nvPr/>
        </p:nvSpPr>
        <p:spPr>
          <a:xfrm>
            <a:off x="5394036" y="3888509"/>
            <a:ext cx="1413164" cy="1384995"/>
          </a:xfrm>
          <a:prstGeom prst="rect">
            <a:avLst/>
          </a:prstGeom>
          <a:noFill/>
        </p:spPr>
        <p:txBody>
          <a:bodyPr wrap="square" rtlCol="0">
            <a:spAutoFit/>
          </a:bodyPr>
          <a:lstStyle/>
          <a:p>
            <a:r>
              <a:rPr lang="en-US" sz="1200" dirty="0" smtClean="0">
                <a:solidFill>
                  <a:schemeClr val="bg1"/>
                </a:solidFill>
              </a:rPr>
              <a:t>September 2022 and May 2023: Leader in Me </a:t>
            </a:r>
            <a:r>
              <a:rPr lang="en-US" sz="1200" dirty="0">
                <a:solidFill>
                  <a:schemeClr val="bg1"/>
                </a:solidFill>
              </a:rPr>
              <a:t>s</a:t>
            </a:r>
            <a:r>
              <a:rPr lang="en-US" sz="1200" dirty="0" smtClean="0">
                <a:solidFill>
                  <a:schemeClr val="bg1"/>
                </a:solidFill>
              </a:rPr>
              <a:t>tudent survey</a:t>
            </a:r>
          </a:p>
          <a:p>
            <a:endParaRPr lang="en-US" sz="1200" dirty="0">
              <a:solidFill>
                <a:schemeClr val="bg1"/>
              </a:solidFill>
            </a:endParaRPr>
          </a:p>
          <a:p>
            <a:r>
              <a:rPr lang="en-US" sz="1200" dirty="0" smtClean="0">
                <a:solidFill>
                  <a:schemeClr val="bg1"/>
                </a:solidFill>
              </a:rPr>
              <a:t>April 2023 Student Learning Survey</a:t>
            </a:r>
            <a:endParaRPr lang="en-US" sz="1200" dirty="0">
              <a:solidFill>
                <a:schemeClr val="bg1"/>
              </a:solidFill>
            </a:endParaRPr>
          </a:p>
        </p:txBody>
      </p:sp>
    </p:spTree>
    <p:extLst>
      <p:ext uri="{BB962C8B-B14F-4D97-AF65-F5344CB8AC3E}">
        <p14:creationId xmlns:p14="http://schemas.microsoft.com/office/powerpoint/2010/main" val="14025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856878" y="-950986"/>
            <a:ext cx="599018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9</a:t>
            </a:fld>
            <a:endParaRPr lang="en-US" sz="1600" b="1" dirty="0">
              <a:solidFill>
                <a:schemeClr val="bg1"/>
              </a:solidFill>
            </a:endParaRPr>
          </a:p>
        </p:txBody>
      </p:sp>
      <p:sp>
        <p:nvSpPr>
          <p:cNvPr id="4" name="TextBox 3"/>
          <p:cNvSpPr txBox="1"/>
          <p:nvPr/>
        </p:nvSpPr>
        <p:spPr>
          <a:xfrm>
            <a:off x="3706761" y="2005781"/>
            <a:ext cx="3578942" cy="523220"/>
          </a:xfrm>
          <a:prstGeom prst="rect">
            <a:avLst/>
          </a:prstGeom>
          <a:noFill/>
        </p:spPr>
        <p:txBody>
          <a:bodyPr wrap="square" rtlCol="0">
            <a:spAutoFit/>
          </a:bodyPr>
          <a:lstStyle/>
          <a:p>
            <a:r>
              <a:rPr lang="en-US" sz="2800" dirty="0" smtClean="0"/>
              <a:t>Success for all Learners</a:t>
            </a:r>
            <a:endParaRPr lang="en-US" sz="2800" dirty="0"/>
          </a:p>
        </p:txBody>
      </p:sp>
      <p:sp>
        <p:nvSpPr>
          <p:cNvPr id="6" name="TextBox 5"/>
          <p:cNvSpPr txBox="1"/>
          <p:nvPr/>
        </p:nvSpPr>
        <p:spPr>
          <a:xfrm>
            <a:off x="835742" y="3613666"/>
            <a:ext cx="5879690" cy="3447098"/>
          </a:xfrm>
          <a:prstGeom prst="rect">
            <a:avLst/>
          </a:prstGeom>
          <a:noFill/>
        </p:spPr>
        <p:txBody>
          <a:bodyPr wrap="square" rtlCol="0">
            <a:spAutoFit/>
          </a:bodyPr>
          <a:lstStyle/>
          <a:p>
            <a:r>
              <a:rPr lang="en-US" sz="3200" b="1" dirty="0" smtClean="0"/>
              <a:t>That all students will experience self-awareness that they are improving in Math.</a:t>
            </a:r>
          </a:p>
          <a:p>
            <a:endParaRPr lang="en-US" b="1" dirty="0" smtClean="0"/>
          </a:p>
          <a:p>
            <a:r>
              <a:rPr lang="en-US" sz="1600" b="1" dirty="0" smtClean="0"/>
              <a:t>Leader </a:t>
            </a:r>
            <a:r>
              <a:rPr lang="en-US" sz="1600" b="1" dirty="0"/>
              <a:t>in Me™ focus:</a:t>
            </a:r>
          </a:p>
          <a:p>
            <a:pPr marL="457200" indent="-457200">
              <a:buFont typeface="Arial" panose="020B0604020202020204" pitchFamily="34" charset="0"/>
              <a:buChar char="•"/>
            </a:pPr>
            <a:r>
              <a:rPr lang="en-US" sz="1600" b="1" dirty="0" smtClean="0"/>
              <a:t>Think win-win;</a:t>
            </a:r>
            <a:endParaRPr lang="en-US" sz="1600" b="1" dirty="0"/>
          </a:p>
          <a:p>
            <a:pPr marL="457200" indent="-457200">
              <a:buFont typeface="Arial" panose="020B0604020202020204" pitchFamily="34" charset="0"/>
              <a:buChar char="•"/>
            </a:pPr>
            <a:r>
              <a:rPr lang="en-US" sz="1600" b="1" dirty="0"/>
              <a:t>Begin with the end in mind;</a:t>
            </a:r>
          </a:p>
          <a:p>
            <a:pPr marL="457200" indent="-457200">
              <a:buFont typeface="Arial" panose="020B0604020202020204" pitchFamily="34" charset="0"/>
              <a:buChar char="•"/>
            </a:pPr>
            <a:r>
              <a:rPr lang="en-US" sz="1600" b="1" dirty="0"/>
              <a:t>Be proactive.</a:t>
            </a:r>
          </a:p>
          <a:p>
            <a:endParaRPr lang="en-US" sz="3200" b="1"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11971" y="924233"/>
            <a:ext cx="3180029" cy="4237704"/>
          </a:xfrm>
          <a:prstGeom prst="rect">
            <a:avLst/>
          </a:prstGeom>
        </p:spPr>
      </p:pic>
    </p:spTree>
    <p:extLst>
      <p:ext uri="{BB962C8B-B14F-4D97-AF65-F5344CB8AC3E}">
        <p14:creationId xmlns:p14="http://schemas.microsoft.com/office/powerpoint/2010/main" val="190830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5DDC35-DC4F-45D3-B67F-45F37E29C2CD}" vid="{297C9939-7496-4636-8269-A7197D60A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753041f2-3f9f-4aac-8787-ae098e2fd8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CC33018EE16B459B80115A0422F06B" ma:contentTypeVersion="10" ma:contentTypeDescription="Create a new document." ma:contentTypeScope="" ma:versionID="03a3e8a39a2a8fe69d2cf93eca39fd91">
  <xsd:schema xmlns:xsd="http://www.w3.org/2001/XMLSchema" xmlns:xs="http://www.w3.org/2001/XMLSchema" xmlns:p="http://schemas.microsoft.com/office/2006/metadata/properties" xmlns:ns2="753041f2-3f9f-4aac-8787-ae098e2fd8ae" targetNamespace="http://schemas.microsoft.com/office/2006/metadata/properties" ma:root="true" ma:fieldsID="7d7fdeca312a5f37d85aded08fb482c2" ns2:_="">
    <xsd:import namespace="753041f2-3f9f-4aac-8787-ae098e2fd8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041f2-3f9f-4aac-8787-ae098e2fd8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Thumbnail" ma:index="17" nillable="true" ma:displayName="Thumbnail" ma:format="Thumbnail" ma:internalName="Thumbnai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E713D-F60F-492E-BE01-0F29DD5BE3FE}">
  <ds:schemaRefs>
    <ds:schemaRef ds:uri="http://schemas.microsoft.com/office/infopath/2007/PartnerControls"/>
    <ds:schemaRef ds:uri="http://schemas.microsoft.com/office/2006/documentManagement/types"/>
    <ds:schemaRef ds:uri="http://www.w3.org/XML/1998/namespace"/>
    <ds:schemaRef ds:uri="http://purl.org/dc/elements/1.1/"/>
    <ds:schemaRef ds:uri="http://purl.org/dc/dcmitype/"/>
    <ds:schemaRef ds:uri="http://purl.org/dc/terms/"/>
    <ds:schemaRef ds:uri="http://schemas.microsoft.com/office/2006/metadata/properties"/>
    <ds:schemaRef ds:uri="http://schemas.openxmlformats.org/package/2006/metadata/core-properties"/>
    <ds:schemaRef ds:uri="753041f2-3f9f-4aac-8787-ae098e2fd8ae"/>
  </ds:schemaRefs>
</ds:datastoreItem>
</file>

<file path=customXml/itemProps2.xml><?xml version="1.0" encoding="utf-8"?>
<ds:datastoreItem xmlns:ds="http://schemas.openxmlformats.org/officeDocument/2006/customXml" ds:itemID="{556E1322-F036-4E24-95AC-FA6CAC48C1A6}">
  <ds:schemaRefs>
    <ds:schemaRef ds:uri="http://schemas.microsoft.com/sharepoint/v3/contenttype/forms"/>
  </ds:schemaRefs>
</ds:datastoreItem>
</file>

<file path=customXml/itemProps3.xml><?xml version="1.0" encoding="utf-8"?>
<ds:datastoreItem xmlns:ds="http://schemas.openxmlformats.org/officeDocument/2006/customXml" ds:itemID="{C7E5A1B1-1C67-4138-BA1C-CB4C66158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041f2-3f9f-4aac-8787-ae098e2fd8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2022_School Success Plan_Template</Template>
  <TotalTime>15028</TotalTime>
  <Words>1455</Words>
  <Application>Microsoft Office PowerPoint</Application>
  <PresentationFormat>Widescreen</PresentationFormat>
  <Paragraphs>175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Lato Black</vt:lpstr>
      <vt:lpstr>Lato Medium</vt:lpstr>
      <vt:lpstr>Lato Regular</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feel confident applying trauma-informed principles.</vt:lpstr>
      <vt:lpstr>PowerPoint Presentation</vt:lpstr>
      <vt:lpstr>PowerPoint Presentation</vt:lpstr>
    </vt:vector>
  </TitlesOfParts>
  <Company>SD#6 Rocky Mountain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Terriann Hayes</dc:creator>
  <cp:lastModifiedBy>Terriann Hayes</cp:lastModifiedBy>
  <cp:revision>80</cp:revision>
  <cp:lastPrinted>2022-07-04T16:51:47Z</cp:lastPrinted>
  <dcterms:created xsi:type="dcterms:W3CDTF">2022-05-30T18:54:48Z</dcterms:created>
  <dcterms:modified xsi:type="dcterms:W3CDTF">2022-09-27T15:23:12Z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0x0101009BCC33018EE16B459B80115A0422F06B</vt:lpwstr>
  </property>
</Properties>
</file>