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1_4C55232A.xml" ContentType="application/vnd.ms-powerpoint.comments+xml"/>
  <Override PartName="/ppt/notesSlides/notesSlide1.xml" ContentType="application/vnd.openxmlformats-officedocument.presentationml.notesSlide+xml"/>
  <Override PartName="/ppt/comments/modernComment_104_90FD1FE2.xml" ContentType="application/vnd.ms-powerpoint.comment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modernComment_108_F4D6218C.xml" ContentType="application/vnd.ms-powerpoint.comments+xml"/>
  <Override PartName="/ppt/comments/modernComment_110_581C5F9.xml" ContentType="application/vnd.ms-powerpoint.comments+xml"/>
  <Override PartName="/ppt/comments/modernComment_10C_6D4276E5.xml" ContentType="application/vnd.ms-powerpoint.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omments/modernComment_10F_A1B90AAC.xml" ContentType="application/vnd.ms-powerpoint.comment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omments/modernComment_10A_895C0ED4.xml" ContentType="application/vnd.ms-powerpoint.comments+xml"/>
  <Override PartName="/ppt/notesSlides/notesSlide3.xml" ContentType="application/vnd.openxmlformats-officedocument.presentationml.notesSlide+xml"/>
  <Override PartName="/ppt/comments/modernComment_107_49C9A795.xml" ContentType="application/vnd.ms-powerpoint.comment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omments/modernComment_105_85C22FE.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57" r:id="rId6"/>
    <p:sldId id="258" r:id="rId7"/>
    <p:sldId id="259" r:id="rId8"/>
    <p:sldId id="260" r:id="rId9"/>
    <p:sldId id="273" r:id="rId10"/>
    <p:sldId id="262" r:id="rId11"/>
    <p:sldId id="276" r:id="rId12"/>
    <p:sldId id="279" r:id="rId13"/>
    <p:sldId id="264" r:id="rId14"/>
    <p:sldId id="272" r:id="rId15"/>
    <p:sldId id="268" r:id="rId16"/>
    <p:sldId id="275" r:id="rId17"/>
    <p:sldId id="267" r:id="rId18"/>
    <p:sldId id="265" r:id="rId19"/>
    <p:sldId id="271" r:id="rId20"/>
    <p:sldId id="269" r:id="rId21"/>
    <p:sldId id="274" r:id="rId22"/>
    <p:sldId id="278" r:id="rId23"/>
    <p:sldId id="266" r:id="rId24"/>
    <p:sldId id="263" r:id="rId25"/>
    <p:sldId id="270" r:id="rId26"/>
    <p:sldId id="261" r:id="rId27"/>
    <p:sldId id="277"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B64E3F-3C8C-2B86-C73C-B9F2C915D1D9}" name="Steve Wyer" initials="SW" userId="S::Steve.Wyer@sd6.bc.ca::1e8fdadf-83a8-40b8-ab35-de3ac516f7e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572"/>
    <a:srgbClr val="24A9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43"/>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Student Nutrition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Grade 4</c:v>
                </c:pt>
              </c:strCache>
            </c:strRef>
          </c:tx>
          <c:spPr>
            <a:solidFill>
              <a:schemeClr val="accent1"/>
            </a:solidFill>
            <a:ln>
              <a:noFill/>
            </a:ln>
            <a:effectLst/>
          </c:spPr>
          <c:invertIfNegative val="0"/>
          <c:cat>
            <c:strRef>
              <c:f>Sheet1!$A$2:$A$5</c:f>
              <c:strCache>
                <c:ptCount val="2"/>
                <c:pt idx="0">
                  <c:v>Percentage of students who feel hungry at school</c:v>
                </c:pt>
                <c:pt idx="1">
                  <c:v>Percentage of students who do not eat breakfast every day</c:v>
                </c:pt>
              </c:strCache>
            </c:strRef>
          </c:cat>
          <c:val>
            <c:numRef>
              <c:f>Sheet1!$B$2:$B$5</c:f>
              <c:numCache>
                <c:formatCode>General</c:formatCode>
                <c:ptCount val="2"/>
                <c:pt idx="0">
                  <c:v>22</c:v>
                </c:pt>
                <c:pt idx="1">
                  <c:v>12</c:v>
                </c:pt>
              </c:numCache>
            </c:numRef>
          </c:val>
          <c:extLst>
            <c:ext xmlns:c16="http://schemas.microsoft.com/office/drawing/2014/chart" uri="{C3380CC4-5D6E-409C-BE32-E72D297353CC}">
              <c16:uniqueId val="{00000000-7620-4B5A-A730-EB509906C09B}"/>
            </c:ext>
          </c:extLst>
        </c:ser>
        <c:ser>
          <c:idx val="1"/>
          <c:order val="1"/>
          <c:tx>
            <c:strRef>
              <c:f>Sheet1!$C$1</c:f>
              <c:strCache>
                <c:ptCount val="1"/>
                <c:pt idx="0">
                  <c:v>Grade 5</c:v>
                </c:pt>
              </c:strCache>
            </c:strRef>
          </c:tx>
          <c:spPr>
            <a:solidFill>
              <a:schemeClr val="accent2"/>
            </a:solidFill>
            <a:ln>
              <a:noFill/>
            </a:ln>
            <a:effectLst/>
          </c:spPr>
          <c:invertIfNegative val="0"/>
          <c:cat>
            <c:strRef>
              <c:f>Sheet1!$A$2:$A$5</c:f>
              <c:strCache>
                <c:ptCount val="2"/>
                <c:pt idx="0">
                  <c:v>Percentage of students who feel hungry at school</c:v>
                </c:pt>
                <c:pt idx="1">
                  <c:v>Percentage of students who do not eat breakfast every day</c:v>
                </c:pt>
              </c:strCache>
            </c:strRef>
          </c:cat>
          <c:val>
            <c:numRef>
              <c:f>Sheet1!$C$2:$C$5</c:f>
              <c:numCache>
                <c:formatCode>General</c:formatCode>
                <c:ptCount val="2"/>
                <c:pt idx="0">
                  <c:v>0</c:v>
                </c:pt>
                <c:pt idx="1">
                  <c:v>36</c:v>
                </c:pt>
              </c:numCache>
            </c:numRef>
          </c:val>
          <c:extLst>
            <c:ext xmlns:c16="http://schemas.microsoft.com/office/drawing/2014/chart" uri="{C3380CC4-5D6E-409C-BE32-E72D297353CC}">
              <c16:uniqueId val="{00000001-7620-4B5A-A730-EB509906C09B}"/>
            </c:ext>
          </c:extLst>
        </c:ser>
        <c:ser>
          <c:idx val="2"/>
          <c:order val="2"/>
          <c:tx>
            <c:strRef>
              <c:f>Sheet1!$D$1</c:f>
              <c:strCache>
                <c:ptCount val="1"/>
                <c:pt idx="0">
                  <c:v>Grade 7</c:v>
                </c:pt>
              </c:strCache>
            </c:strRef>
          </c:tx>
          <c:spPr>
            <a:solidFill>
              <a:schemeClr val="accent3"/>
            </a:solidFill>
            <a:ln>
              <a:noFill/>
            </a:ln>
            <a:effectLst/>
          </c:spPr>
          <c:invertIfNegative val="0"/>
          <c:cat>
            <c:strRef>
              <c:f>Sheet1!$A$2:$A$5</c:f>
              <c:strCache>
                <c:ptCount val="2"/>
                <c:pt idx="0">
                  <c:v>Percentage of students who feel hungry at school</c:v>
                </c:pt>
                <c:pt idx="1">
                  <c:v>Percentage of students who do not eat breakfast every day</c:v>
                </c:pt>
              </c:strCache>
            </c:strRef>
          </c:cat>
          <c:val>
            <c:numRef>
              <c:f>Sheet1!$D$2:$D$5</c:f>
              <c:numCache>
                <c:formatCode>General</c:formatCode>
                <c:ptCount val="2"/>
                <c:pt idx="0">
                  <c:v>24</c:v>
                </c:pt>
                <c:pt idx="1">
                  <c:v>46</c:v>
                </c:pt>
              </c:numCache>
            </c:numRef>
          </c:val>
          <c:extLst>
            <c:ext xmlns:c16="http://schemas.microsoft.com/office/drawing/2014/chart" uri="{C3380CC4-5D6E-409C-BE32-E72D297353CC}">
              <c16:uniqueId val="{00000002-7620-4B5A-A730-EB509906C09B}"/>
            </c:ext>
          </c:extLst>
        </c:ser>
        <c:dLbls>
          <c:showLegendKey val="0"/>
          <c:showVal val="0"/>
          <c:showCatName val="0"/>
          <c:showSerName val="0"/>
          <c:showPercent val="0"/>
          <c:showBubbleSize val="0"/>
        </c:dLbls>
        <c:gapWidth val="182"/>
        <c:axId val="1164572128"/>
        <c:axId val="1164558816"/>
      </c:barChart>
      <c:catAx>
        <c:axId val="1164572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4558816"/>
        <c:crosses val="autoZero"/>
        <c:auto val="1"/>
        <c:lblAlgn val="ctr"/>
        <c:lblOffset val="100"/>
        <c:noMultiLvlLbl val="0"/>
      </c:catAx>
      <c:valAx>
        <c:axId val="11645588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4572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Learning Intentions</a:t>
            </a:r>
          </a:p>
        </c:rich>
      </c:tx>
      <c:layout>
        <c:manualLayout>
          <c:xMode val="edge"/>
          <c:yMode val="edge"/>
          <c:x val="0.35440743191825386"/>
          <c:y val="5.5567879665350105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9000722045771922"/>
          <c:y val="0.21655386093505927"/>
          <c:w val="0.47879270526075302"/>
          <c:h val="0.51518919622894299"/>
        </c:manualLayout>
      </c:layout>
      <c:barChart>
        <c:barDir val="bar"/>
        <c:grouping val="clustered"/>
        <c:varyColors val="0"/>
        <c:ser>
          <c:idx val="0"/>
          <c:order val="0"/>
          <c:tx>
            <c:strRef>
              <c:f>Sheet1!$B$1</c:f>
              <c:strCache>
                <c:ptCount val="1"/>
                <c:pt idx="0">
                  <c:v>Grade 4</c:v>
                </c:pt>
              </c:strCache>
            </c:strRef>
          </c:tx>
          <c:spPr>
            <a:solidFill>
              <a:schemeClr val="accent1"/>
            </a:solidFill>
            <a:ln>
              <a:noFill/>
            </a:ln>
            <a:effectLst/>
          </c:spPr>
          <c:invertIfNegative val="0"/>
          <c:cat>
            <c:strRef>
              <c:f>Sheet1!$A$2:$A$5</c:f>
              <c:strCache>
                <c:ptCount val="2"/>
                <c:pt idx="0">
                  <c:v>Percentage of students who never or almost never set a goal when learning something new.</c:v>
                </c:pt>
                <c:pt idx="1">
                  <c:v>Percentage of students who never or almost never know what is considered when their work is marked</c:v>
                </c:pt>
              </c:strCache>
            </c:strRef>
          </c:cat>
          <c:val>
            <c:numRef>
              <c:f>Sheet1!$B$2:$B$5</c:f>
              <c:numCache>
                <c:formatCode>General</c:formatCode>
                <c:ptCount val="2"/>
                <c:pt idx="0">
                  <c:v>38</c:v>
                </c:pt>
                <c:pt idx="1">
                  <c:v>15</c:v>
                </c:pt>
              </c:numCache>
            </c:numRef>
          </c:val>
          <c:extLst>
            <c:ext xmlns:c16="http://schemas.microsoft.com/office/drawing/2014/chart" uri="{C3380CC4-5D6E-409C-BE32-E72D297353CC}">
              <c16:uniqueId val="{00000000-C9E7-4DD7-B008-037D3439794C}"/>
            </c:ext>
          </c:extLst>
        </c:ser>
        <c:ser>
          <c:idx val="1"/>
          <c:order val="1"/>
          <c:tx>
            <c:strRef>
              <c:f>Sheet1!$C$1</c:f>
              <c:strCache>
                <c:ptCount val="1"/>
                <c:pt idx="0">
                  <c:v>Grade 7</c:v>
                </c:pt>
              </c:strCache>
            </c:strRef>
          </c:tx>
          <c:spPr>
            <a:solidFill>
              <a:schemeClr val="accent2"/>
            </a:solidFill>
            <a:ln>
              <a:noFill/>
            </a:ln>
            <a:effectLst/>
          </c:spPr>
          <c:invertIfNegative val="0"/>
          <c:cat>
            <c:strRef>
              <c:f>Sheet1!$A$2:$A$5</c:f>
              <c:strCache>
                <c:ptCount val="2"/>
                <c:pt idx="0">
                  <c:v>Percentage of students who never or almost never set a goal when learning something new.</c:v>
                </c:pt>
                <c:pt idx="1">
                  <c:v>Percentage of students who never or almost never know what is considered when their work is marked</c:v>
                </c:pt>
              </c:strCache>
            </c:strRef>
          </c:cat>
          <c:val>
            <c:numRef>
              <c:f>Sheet1!$C$2:$C$5</c:f>
              <c:numCache>
                <c:formatCode>General</c:formatCode>
                <c:ptCount val="2"/>
                <c:pt idx="0">
                  <c:v>25</c:v>
                </c:pt>
                <c:pt idx="1">
                  <c:v>12</c:v>
                </c:pt>
              </c:numCache>
            </c:numRef>
          </c:val>
          <c:extLst>
            <c:ext xmlns:c16="http://schemas.microsoft.com/office/drawing/2014/chart" uri="{C3380CC4-5D6E-409C-BE32-E72D297353CC}">
              <c16:uniqueId val="{00000001-C9E7-4DD7-B008-037D3439794C}"/>
            </c:ext>
          </c:extLst>
        </c:ser>
        <c:dLbls>
          <c:showLegendKey val="0"/>
          <c:showVal val="0"/>
          <c:showCatName val="0"/>
          <c:showSerName val="0"/>
          <c:showPercent val="0"/>
          <c:showBubbleSize val="0"/>
        </c:dLbls>
        <c:gapWidth val="182"/>
        <c:axId val="1219492320"/>
        <c:axId val="642142352"/>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Sheet1!$A$2:$A$5</c15:sqref>
                        </c15:formulaRef>
                      </c:ext>
                    </c:extLst>
                    <c:strCache>
                      <c:ptCount val="2"/>
                      <c:pt idx="0">
                        <c:v>Percentage of students who never or almost never set a goal when learning something new.</c:v>
                      </c:pt>
                      <c:pt idx="1">
                        <c:v>Percentage of students who never or almost never know what is considered when their work is marked</c:v>
                      </c:pt>
                    </c:strCache>
                  </c:strRef>
                </c:cat>
                <c:val>
                  <c:numRef>
                    <c:extLst>
                      <c:ext uri="{02D57815-91ED-43cb-92C2-25804820EDAC}">
                        <c15:formulaRef>
                          <c15:sqref>Sheet1!$D$2:$D$5</c15:sqref>
                        </c15:formulaRef>
                      </c:ext>
                    </c:extLst>
                    <c:numCache>
                      <c:formatCode>General</c:formatCode>
                      <c:ptCount val="2"/>
                    </c:numCache>
                  </c:numRef>
                </c:val>
                <c:extLst>
                  <c:ext xmlns:c16="http://schemas.microsoft.com/office/drawing/2014/chart" uri="{C3380CC4-5D6E-409C-BE32-E72D297353CC}">
                    <c16:uniqueId val="{00000002-C9E7-4DD7-B008-037D3439794C}"/>
                  </c:ext>
                </c:extLst>
              </c15:ser>
            </c15:filteredBarSeries>
          </c:ext>
        </c:extLst>
      </c:barChart>
      <c:catAx>
        <c:axId val="1219492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2142352"/>
        <c:crosses val="autoZero"/>
        <c:auto val="1"/>
        <c:lblAlgn val="ctr"/>
        <c:lblOffset val="100"/>
        <c:noMultiLvlLbl val="0"/>
      </c:catAx>
      <c:valAx>
        <c:axId val="6421423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19492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Literacy and Numeracy Scores May 2023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Emerging</c:v>
                </c:pt>
              </c:strCache>
            </c:strRef>
          </c:tx>
          <c:spPr>
            <a:solidFill>
              <a:schemeClr val="accent1"/>
            </a:solidFill>
            <a:ln>
              <a:noFill/>
            </a:ln>
            <a:effectLst/>
          </c:spPr>
          <c:invertIfNegative val="0"/>
          <c:cat>
            <c:strRef>
              <c:f>Sheet1!$A$2:$A$5</c:f>
              <c:strCache>
                <c:ptCount val="2"/>
                <c:pt idx="0">
                  <c:v>Fountas &amp; Pinnell reading</c:v>
                </c:pt>
                <c:pt idx="1">
                  <c:v>SNAP numeracy</c:v>
                </c:pt>
              </c:strCache>
              <c:extLst/>
            </c:strRef>
          </c:cat>
          <c:val>
            <c:numRef>
              <c:f>Sheet1!$B$2:$B$5</c:f>
              <c:numCache>
                <c:formatCode>General</c:formatCode>
                <c:ptCount val="2"/>
                <c:pt idx="0">
                  <c:v>25</c:v>
                </c:pt>
                <c:pt idx="1">
                  <c:v>18</c:v>
                </c:pt>
              </c:numCache>
              <c:extLst/>
            </c:numRef>
          </c:val>
          <c:extLst>
            <c:ext xmlns:c16="http://schemas.microsoft.com/office/drawing/2014/chart" uri="{C3380CC4-5D6E-409C-BE32-E72D297353CC}">
              <c16:uniqueId val="{00000000-E171-4389-9E80-E0924827C341}"/>
            </c:ext>
          </c:extLst>
        </c:ser>
        <c:ser>
          <c:idx val="1"/>
          <c:order val="1"/>
          <c:tx>
            <c:strRef>
              <c:f>Sheet1!$C$1</c:f>
              <c:strCache>
                <c:ptCount val="1"/>
                <c:pt idx="0">
                  <c:v>Developing</c:v>
                </c:pt>
              </c:strCache>
            </c:strRef>
          </c:tx>
          <c:spPr>
            <a:solidFill>
              <a:schemeClr val="accent2"/>
            </a:solidFill>
            <a:ln>
              <a:noFill/>
            </a:ln>
            <a:effectLst/>
          </c:spPr>
          <c:invertIfNegative val="0"/>
          <c:cat>
            <c:strRef>
              <c:f>Sheet1!$A$2:$A$5</c:f>
              <c:strCache>
                <c:ptCount val="2"/>
                <c:pt idx="0">
                  <c:v>Fountas &amp; Pinnell reading</c:v>
                </c:pt>
                <c:pt idx="1">
                  <c:v>SNAP numeracy</c:v>
                </c:pt>
              </c:strCache>
              <c:extLst/>
            </c:strRef>
          </c:cat>
          <c:val>
            <c:numRef>
              <c:f>Sheet1!$C$2:$C$5</c:f>
              <c:numCache>
                <c:formatCode>General</c:formatCode>
                <c:ptCount val="2"/>
                <c:pt idx="0">
                  <c:v>13</c:v>
                </c:pt>
                <c:pt idx="1">
                  <c:v>62</c:v>
                </c:pt>
              </c:numCache>
              <c:extLst/>
            </c:numRef>
          </c:val>
          <c:extLst>
            <c:ext xmlns:c16="http://schemas.microsoft.com/office/drawing/2014/chart" uri="{C3380CC4-5D6E-409C-BE32-E72D297353CC}">
              <c16:uniqueId val="{00000001-E171-4389-9E80-E0924827C341}"/>
            </c:ext>
          </c:extLst>
        </c:ser>
        <c:ser>
          <c:idx val="2"/>
          <c:order val="2"/>
          <c:tx>
            <c:strRef>
              <c:f>Sheet1!$D$1</c:f>
              <c:strCache>
                <c:ptCount val="1"/>
                <c:pt idx="0">
                  <c:v>Proficient</c:v>
                </c:pt>
              </c:strCache>
            </c:strRef>
          </c:tx>
          <c:spPr>
            <a:solidFill>
              <a:schemeClr val="accent3"/>
            </a:solidFill>
            <a:ln>
              <a:noFill/>
            </a:ln>
            <a:effectLst/>
          </c:spPr>
          <c:invertIfNegative val="0"/>
          <c:cat>
            <c:strRef>
              <c:f>Sheet1!$A$2:$A$5</c:f>
              <c:strCache>
                <c:ptCount val="2"/>
                <c:pt idx="0">
                  <c:v>Fountas &amp; Pinnell reading</c:v>
                </c:pt>
                <c:pt idx="1">
                  <c:v>SNAP numeracy</c:v>
                </c:pt>
              </c:strCache>
              <c:extLst/>
            </c:strRef>
          </c:cat>
          <c:val>
            <c:numRef>
              <c:f>Sheet1!$D$2:$D$5</c:f>
              <c:numCache>
                <c:formatCode>General</c:formatCode>
                <c:ptCount val="2"/>
                <c:pt idx="0">
                  <c:v>25</c:v>
                </c:pt>
                <c:pt idx="1">
                  <c:v>39</c:v>
                </c:pt>
              </c:numCache>
              <c:extLst/>
            </c:numRef>
          </c:val>
          <c:extLst>
            <c:ext xmlns:c16="http://schemas.microsoft.com/office/drawing/2014/chart" uri="{C3380CC4-5D6E-409C-BE32-E72D297353CC}">
              <c16:uniqueId val="{00000002-E171-4389-9E80-E0924827C341}"/>
            </c:ext>
          </c:extLst>
        </c:ser>
        <c:ser>
          <c:idx val="3"/>
          <c:order val="3"/>
          <c:tx>
            <c:strRef>
              <c:f>Sheet1!$E$1</c:f>
              <c:strCache>
                <c:ptCount val="1"/>
                <c:pt idx="0">
                  <c:v>Extending</c:v>
                </c:pt>
              </c:strCache>
            </c:strRef>
          </c:tx>
          <c:spPr>
            <a:solidFill>
              <a:schemeClr val="accent4"/>
            </a:solidFill>
            <a:ln>
              <a:noFill/>
            </a:ln>
            <a:effectLst/>
          </c:spPr>
          <c:invertIfNegative val="0"/>
          <c:cat>
            <c:strRef>
              <c:f>Sheet1!$A$2:$A$5</c:f>
              <c:strCache>
                <c:ptCount val="2"/>
                <c:pt idx="0">
                  <c:v>Fountas &amp; Pinnell reading</c:v>
                </c:pt>
                <c:pt idx="1">
                  <c:v>SNAP numeracy</c:v>
                </c:pt>
              </c:strCache>
              <c:extLst/>
            </c:strRef>
          </c:cat>
          <c:val>
            <c:numRef>
              <c:f>Sheet1!$E$2:$E$5</c:f>
              <c:numCache>
                <c:formatCode>General</c:formatCode>
                <c:ptCount val="2"/>
                <c:pt idx="0">
                  <c:v>36</c:v>
                </c:pt>
                <c:pt idx="1">
                  <c:v>6</c:v>
                </c:pt>
              </c:numCache>
              <c:extLst/>
            </c:numRef>
          </c:val>
          <c:extLst>
            <c:ext xmlns:c16="http://schemas.microsoft.com/office/drawing/2014/chart" uri="{C3380CC4-5D6E-409C-BE32-E72D297353CC}">
              <c16:uniqueId val="{00000003-E171-4389-9E80-E0924827C341}"/>
            </c:ext>
          </c:extLst>
        </c:ser>
        <c:dLbls>
          <c:showLegendKey val="0"/>
          <c:showVal val="0"/>
          <c:showCatName val="0"/>
          <c:showSerName val="0"/>
          <c:showPercent val="0"/>
          <c:showBubbleSize val="0"/>
        </c:dLbls>
        <c:gapWidth val="219"/>
        <c:overlap val="-27"/>
        <c:axId val="503496991"/>
        <c:axId val="503499487"/>
      </c:barChart>
      <c:catAx>
        <c:axId val="503496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3499487"/>
        <c:crosses val="autoZero"/>
        <c:auto val="1"/>
        <c:lblAlgn val="ctr"/>
        <c:lblOffset val="100"/>
        <c:noMultiLvlLbl val="0"/>
      </c:catAx>
      <c:valAx>
        <c:axId val="5034994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Percentage</a:t>
                </a:r>
                <a:r>
                  <a:rPr lang="en-US" baseline="0" dirty="0"/>
                  <a:t> of Students</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3496991"/>
        <c:crosses val="autoZero"/>
        <c:crossBetween val="between"/>
      </c:valAx>
      <c:spPr>
        <a:noFill/>
        <a:ln>
          <a:noFill/>
        </a:ln>
        <a:effectLst/>
      </c:spPr>
    </c:plotArea>
    <c:legend>
      <c:legendPos val="b"/>
      <c:layout>
        <c:manualLayout>
          <c:xMode val="edge"/>
          <c:yMode val="edge"/>
          <c:x val="0.17616612319193106"/>
          <c:y val="0.90768199000988214"/>
          <c:w val="0.58490313979825803"/>
          <c:h val="9.231800999011786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Length</a:t>
            </a:r>
            <a:r>
              <a:rPr lang="en-US" baseline="0" dirty="0"/>
              <a:t> of Reflection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Percentage of respondents</c:v>
                </c:pt>
              </c:strCache>
            </c:strRef>
          </c:tx>
          <c:spPr>
            <a:solidFill>
              <a:schemeClr val="accent1"/>
            </a:solidFill>
            <a:ln>
              <a:noFill/>
            </a:ln>
            <a:effectLst/>
          </c:spPr>
          <c:invertIfNegative val="0"/>
          <c:cat>
            <c:strRef>
              <c:f>Sheet1!$A$2:$A$5</c:f>
              <c:strCache>
                <c:ptCount val="4"/>
                <c:pt idx="0">
                  <c:v> No reflection</c:v>
                </c:pt>
                <c:pt idx="1">
                  <c:v>Single word reflection</c:v>
                </c:pt>
                <c:pt idx="2">
                  <c:v>Single sentence reflection</c:v>
                </c:pt>
                <c:pt idx="3">
                  <c:v>Multi-sentence reflection</c:v>
                </c:pt>
              </c:strCache>
            </c:strRef>
          </c:cat>
          <c:val>
            <c:numRef>
              <c:f>Sheet1!$B$2:$B$5</c:f>
              <c:numCache>
                <c:formatCode>General</c:formatCode>
                <c:ptCount val="4"/>
                <c:pt idx="0">
                  <c:v>3</c:v>
                </c:pt>
                <c:pt idx="1">
                  <c:v>1</c:v>
                </c:pt>
                <c:pt idx="2">
                  <c:v>85</c:v>
                </c:pt>
                <c:pt idx="3">
                  <c:v>11</c:v>
                </c:pt>
              </c:numCache>
            </c:numRef>
          </c:val>
          <c:extLst>
            <c:ext xmlns:c16="http://schemas.microsoft.com/office/drawing/2014/chart" uri="{C3380CC4-5D6E-409C-BE32-E72D297353CC}">
              <c16:uniqueId val="{00000000-B289-40E7-8E7E-924F96BEDACA}"/>
            </c:ext>
          </c:extLst>
        </c:ser>
        <c:dLbls>
          <c:showLegendKey val="0"/>
          <c:showVal val="0"/>
          <c:showCatName val="0"/>
          <c:showSerName val="0"/>
          <c:showPercent val="0"/>
          <c:showBubbleSize val="0"/>
        </c:dLbls>
        <c:gapWidth val="182"/>
        <c:axId val="1031217599"/>
        <c:axId val="1031242143"/>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Series 2</c:v>
                      </c:pt>
                    </c:strCache>
                  </c:strRef>
                </c:tx>
                <c:spPr>
                  <a:solidFill>
                    <a:schemeClr val="accent2"/>
                  </a:solidFill>
                  <a:ln>
                    <a:noFill/>
                  </a:ln>
                  <a:effectLst/>
                </c:spPr>
                <c:invertIfNegative val="0"/>
                <c:cat>
                  <c:strRef>
                    <c:extLst>
                      <c:ext uri="{02D57815-91ED-43cb-92C2-25804820EDAC}">
                        <c15:formulaRef>
                          <c15:sqref>Sheet1!$A$2:$A$5</c15:sqref>
                        </c15:formulaRef>
                      </c:ext>
                    </c:extLst>
                    <c:strCache>
                      <c:ptCount val="4"/>
                      <c:pt idx="0">
                        <c:v> No reflection</c:v>
                      </c:pt>
                      <c:pt idx="1">
                        <c:v>Single word reflection</c:v>
                      </c:pt>
                      <c:pt idx="2">
                        <c:v>Single sentence reflection</c:v>
                      </c:pt>
                      <c:pt idx="3">
                        <c:v>Multi-sentence reflection</c:v>
                      </c:pt>
                    </c:strCache>
                  </c:strRef>
                </c:cat>
                <c:val>
                  <c:numRef>
                    <c:extLst>
                      <c:ext uri="{02D57815-91ED-43cb-92C2-25804820EDAC}">
                        <c15:formulaRef>
                          <c15:sqref>Sheet1!$C$2:$C$5</c15:sqref>
                        </c15:formulaRef>
                      </c:ext>
                    </c:extLst>
                    <c:numCache>
                      <c:formatCode>General</c:formatCode>
                      <c:ptCount val="4"/>
                    </c:numCache>
                  </c:numRef>
                </c:val>
                <c:extLst>
                  <c:ext xmlns:c16="http://schemas.microsoft.com/office/drawing/2014/chart" uri="{C3380CC4-5D6E-409C-BE32-E72D297353CC}">
                    <c16:uniqueId val="{00000001-B289-40E7-8E7E-924F96BEDAC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Series 3</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Sheet1!$A$2:$A$5</c15:sqref>
                        </c15:formulaRef>
                      </c:ext>
                    </c:extLst>
                    <c:strCache>
                      <c:ptCount val="4"/>
                      <c:pt idx="0">
                        <c:v> No reflection</c:v>
                      </c:pt>
                      <c:pt idx="1">
                        <c:v>Single word reflection</c:v>
                      </c:pt>
                      <c:pt idx="2">
                        <c:v>Single sentence reflection</c:v>
                      </c:pt>
                      <c:pt idx="3">
                        <c:v>Multi-sentence reflection</c:v>
                      </c:pt>
                    </c:strCache>
                  </c:strRef>
                </c:cat>
                <c:val>
                  <c:numRef>
                    <c:extLst xmlns:c15="http://schemas.microsoft.com/office/drawing/2012/chart">
                      <c:ext xmlns:c15="http://schemas.microsoft.com/office/drawing/2012/chart" uri="{02D57815-91ED-43cb-92C2-25804820EDAC}">
                        <c15:formulaRef>
                          <c15:sqref>Sheet1!$D$2:$D$5</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2-B289-40E7-8E7E-924F96BEDACA}"/>
                  </c:ext>
                </c:extLst>
              </c15:ser>
            </c15:filteredBarSeries>
          </c:ext>
        </c:extLst>
      </c:barChart>
      <c:catAx>
        <c:axId val="10312175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1242143"/>
        <c:crosses val="autoZero"/>
        <c:auto val="1"/>
        <c:lblAlgn val="ctr"/>
        <c:lblOffset val="100"/>
        <c:noMultiLvlLbl val="0"/>
      </c:catAx>
      <c:valAx>
        <c:axId val="10312421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1217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Student Learning Survey Results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Grade 4</c:v>
                </c:pt>
              </c:strCache>
            </c:strRef>
          </c:tx>
          <c:spPr>
            <a:solidFill>
              <a:schemeClr val="accent1"/>
            </a:solidFill>
            <a:ln>
              <a:noFill/>
            </a:ln>
            <a:effectLst/>
          </c:spPr>
          <c:invertIfNegative val="0"/>
          <c:cat>
            <c:strRef>
              <c:f>Sheet1!$A$2:$A$5</c:f>
              <c:strCache>
                <c:ptCount val="4"/>
                <c:pt idx="0">
                  <c:v>Percentage of students who feel they cannot make a difference</c:v>
                </c:pt>
                <c:pt idx="1">
                  <c:v>Percentage of students who do not eat fresh vegetables daily</c:v>
                </c:pt>
                <c:pt idx="2">
                  <c:v>Percentage of students who feel they are not learning to care for the environment</c:v>
                </c:pt>
                <c:pt idx="3">
                  <c:v>Percentage of students who stated they do not go outside for learning</c:v>
                </c:pt>
              </c:strCache>
            </c:strRef>
          </c:cat>
          <c:val>
            <c:numRef>
              <c:f>Sheet1!$B$2:$B$5</c:f>
              <c:numCache>
                <c:formatCode>General</c:formatCode>
                <c:ptCount val="4"/>
                <c:pt idx="0">
                  <c:v>0</c:v>
                </c:pt>
                <c:pt idx="1">
                  <c:v>65</c:v>
                </c:pt>
                <c:pt idx="2">
                  <c:v>12</c:v>
                </c:pt>
                <c:pt idx="3">
                  <c:v>40</c:v>
                </c:pt>
              </c:numCache>
            </c:numRef>
          </c:val>
          <c:extLst>
            <c:ext xmlns:c16="http://schemas.microsoft.com/office/drawing/2014/chart" uri="{C3380CC4-5D6E-409C-BE32-E72D297353CC}">
              <c16:uniqueId val="{00000000-F1D7-46FD-A749-A76A0EB3FBC9}"/>
            </c:ext>
          </c:extLst>
        </c:ser>
        <c:ser>
          <c:idx val="1"/>
          <c:order val="1"/>
          <c:tx>
            <c:strRef>
              <c:f>Sheet1!$C$1</c:f>
              <c:strCache>
                <c:ptCount val="1"/>
                <c:pt idx="0">
                  <c:v>Grade 7</c:v>
                </c:pt>
              </c:strCache>
            </c:strRef>
          </c:tx>
          <c:spPr>
            <a:solidFill>
              <a:schemeClr val="accent2"/>
            </a:solidFill>
            <a:ln>
              <a:noFill/>
            </a:ln>
            <a:effectLst/>
          </c:spPr>
          <c:invertIfNegative val="0"/>
          <c:cat>
            <c:strRef>
              <c:f>Sheet1!$A$2:$A$5</c:f>
              <c:strCache>
                <c:ptCount val="4"/>
                <c:pt idx="0">
                  <c:v>Percentage of students who feel they cannot make a difference</c:v>
                </c:pt>
                <c:pt idx="1">
                  <c:v>Percentage of students who do not eat fresh vegetables daily</c:v>
                </c:pt>
                <c:pt idx="2">
                  <c:v>Percentage of students who feel they are not learning to care for the environment</c:v>
                </c:pt>
                <c:pt idx="3">
                  <c:v>Percentage of students who stated they do not go outside for learning</c:v>
                </c:pt>
              </c:strCache>
            </c:strRef>
          </c:cat>
          <c:val>
            <c:numRef>
              <c:f>Sheet1!$C$2:$C$5</c:f>
              <c:numCache>
                <c:formatCode>General</c:formatCode>
                <c:ptCount val="4"/>
                <c:pt idx="0">
                  <c:v>60</c:v>
                </c:pt>
                <c:pt idx="1">
                  <c:v>57</c:v>
                </c:pt>
                <c:pt idx="2">
                  <c:v>4</c:v>
                </c:pt>
                <c:pt idx="3">
                  <c:v>19</c:v>
                </c:pt>
              </c:numCache>
            </c:numRef>
          </c:val>
          <c:extLst>
            <c:ext xmlns:c16="http://schemas.microsoft.com/office/drawing/2014/chart" uri="{C3380CC4-5D6E-409C-BE32-E72D297353CC}">
              <c16:uniqueId val="{00000001-F1D7-46FD-A749-A76A0EB3FBC9}"/>
            </c:ext>
          </c:extLst>
        </c:ser>
        <c:dLbls>
          <c:showLegendKey val="0"/>
          <c:showVal val="0"/>
          <c:showCatName val="0"/>
          <c:showSerName val="0"/>
          <c:showPercent val="0"/>
          <c:showBubbleSize val="0"/>
        </c:dLbls>
        <c:gapWidth val="182"/>
        <c:axId val="1170526080"/>
        <c:axId val="1174637104"/>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Sheet1!$A$2:$A$5</c15:sqref>
                        </c15:formulaRef>
                      </c:ext>
                    </c:extLst>
                    <c:strCache>
                      <c:ptCount val="4"/>
                      <c:pt idx="0">
                        <c:v>Percentage of students who feel they cannot make a difference</c:v>
                      </c:pt>
                      <c:pt idx="1">
                        <c:v>Percentage of students who do not eat fresh vegetables daily</c:v>
                      </c:pt>
                      <c:pt idx="2">
                        <c:v>Percentage of students who feel they are not learning to care for the environment</c:v>
                      </c:pt>
                      <c:pt idx="3">
                        <c:v>Percentage of students who stated they do not go outside for learning</c:v>
                      </c:pt>
                    </c:strCache>
                  </c:strRef>
                </c:cat>
                <c:val>
                  <c:numRef>
                    <c:extLst>
                      <c:ext uri="{02D57815-91ED-43cb-92C2-25804820EDAC}">
                        <c15:formulaRef>
                          <c15:sqref>Sheet1!$D$2:$D$5</c15:sqref>
                        </c15:formulaRef>
                      </c:ext>
                    </c:extLst>
                    <c:numCache>
                      <c:formatCode>General</c:formatCode>
                      <c:ptCount val="4"/>
                    </c:numCache>
                  </c:numRef>
                </c:val>
                <c:extLst>
                  <c:ext xmlns:c16="http://schemas.microsoft.com/office/drawing/2014/chart" uri="{C3380CC4-5D6E-409C-BE32-E72D297353CC}">
                    <c16:uniqueId val="{00000002-F1D7-46FD-A749-A76A0EB3FBC9}"/>
                  </c:ext>
                </c:extLst>
              </c15:ser>
            </c15:filteredBarSeries>
          </c:ext>
        </c:extLst>
      </c:barChart>
      <c:catAx>
        <c:axId val="1170526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4637104"/>
        <c:crosses val="autoZero"/>
        <c:auto val="1"/>
        <c:lblAlgn val="ctr"/>
        <c:lblOffset val="100"/>
        <c:noMultiLvlLbl val="0"/>
      </c:catAx>
      <c:valAx>
        <c:axId val="11746371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0526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1_4C55232A.xml><?xml version="1.0" encoding="utf-8"?>
<p188:cmLst xmlns:a="http://schemas.openxmlformats.org/drawingml/2006/main" xmlns:r="http://schemas.openxmlformats.org/officeDocument/2006/relationships" xmlns:p188="http://schemas.microsoft.com/office/powerpoint/2018/8/main">
  <p188:cm id="{3833CA4D-5387-4290-8168-53759D45E024}" authorId="{DDB64E3F-3C8C-2B86-C73C-B9F2C915D1D9}" status="resolved" created="2023-07-04T15:18:31.278" complete="100000">
    <ac:deMkLst xmlns:ac="http://schemas.microsoft.com/office/drawing/2013/main/command">
      <pc:docMk xmlns:pc="http://schemas.microsoft.com/office/powerpoint/2013/main/command"/>
      <pc:sldMk xmlns:pc="http://schemas.microsoft.com/office/powerpoint/2013/main/command" cId="1280647978" sldId="257"/>
      <ac:spMk id="2" creationId="{DFD06341-4448-4503-B29F-1016E0D654C0}"/>
    </ac:deMkLst>
    <p188:txBody>
      <a:bodyPr/>
      <a:lstStyle/>
      <a:p>
        <a:r>
          <a:rPr lang="en-US"/>
          <a:t>Need a picture here.  I am guessing you know that.</a:t>
        </a:r>
      </a:p>
    </p188:txBody>
  </p188:cm>
</p188:cmLst>
</file>

<file path=ppt/comments/modernComment_104_90FD1FE2.xml><?xml version="1.0" encoding="utf-8"?>
<p188:cmLst xmlns:a="http://schemas.openxmlformats.org/drawingml/2006/main" xmlns:r="http://schemas.openxmlformats.org/officeDocument/2006/relationships" xmlns:p188="http://schemas.microsoft.com/office/powerpoint/2018/8/main">
  <p188:cm id="{17FB47DC-00B7-45C6-A1A6-D1E28EEB6A29}" authorId="{DDB64E3F-3C8C-2B86-C73C-B9F2C915D1D9}" status="resolved" created="2023-07-04T15:20:15.831" complete="100000">
    <ac:deMkLst xmlns:ac="http://schemas.microsoft.com/office/drawing/2013/main/command">
      <pc:docMk xmlns:pc="http://schemas.microsoft.com/office/powerpoint/2013/main/command"/>
      <pc:sldMk xmlns:pc="http://schemas.microsoft.com/office/powerpoint/2013/main/command" cId="2432507874" sldId="260"/>
      <ac:spMk id="3" creationId="{A52F077C-CD61-FE37-B8F6-C7DC1797A92D}"/>
    </ac:deMkLst>
    <p188:txBody>
      <a:bodyPr/>
      <a:lstStyle/>
      <a:p>
        <a:r>
          <a:rPr lang="en-US"/>
          <a:t>I would remove this and then just for utmost clarity add "student" before access.</a:t>
        </a:r>
      </a:p>
    </p188:txBody>
  </p188:cm>
</p188:cmLst>
</file>

<file path=ppt/comments/modernComment_105_85C22FE.xml><?xml version="1.0" encoding="utf-8"?>
<p188:cmLst xmlns:a="http://schemas.openxmlformats.org/drawingml/2006/main" xmlns:r="http://schemas.openxmlformats.org/officeDocument/2006/relationships" xmlns:p188="http://schemas.microsoft.com/office/powerpoint/2018/8/main">
  <p188:cm id="{0AC81B0D-4620-4B6B-9BF1-AB518BEDCE4C}" authorId="{DDB64E3F-3C8C-2B86-C73C-B9F2C915D1D9}" status="resolved" created="2023-08-31T17:31:58.171" complete="100000">
    <pc:sldMkLst xmlns:pc="http://schemas.microsoft.com/office/powerpoint/2013/main/command">
      <pc:docMk/>
      <pc:sldMk cId="140255998" sldId="261"/>
    </pc:sldMkLst>
    <p188:txBody>
      <a:bodyPr/>
      <a:lstStyle/>
      <a:p>
        <a:r>
          <a:rPr lang="en-US"/>
          <a:t>This measure of participation does not really measure the student understanding which is the intent stated in the goal statement.</a:t>
        </a:r>
      </a:p>
    </p188:txBody>
  </p188:cm>
</p188:cmLst>
</file>

<file path=ppt/comments/modernComment_107_49C9A795.xml><?xml version="1.0" encoding="utf-8"?>
<p188:cmLst xmlns:a="http://schemas.openxmlformats.org/drawingml/2006/main" xmlns:r="http://schemas.openxmlformats.org/officeDocument/2006/relationships" xmlns:p188="http://schemas.microsoft.com/office/powerpoint/2018/8/main">
  <p188:cm id="{ED735306-3861-42E0-B1B9-A4C854561F60}" authorId="{DDB64E3F-3C8C-2B86-C73C-B9F2C915D1D9}" status="resolved" created="2023-07-04T15:47:04.838" complete="100000">
    <ac:deMkLst xmlns:ac="http://schemas.microsoft.com/office/drawing/2013/main/command">
      <pc:docMk xmlns:pc="http://schemas.microsoft.com/office/powerpoint/2013/main/command"/>
      <pc:sldMk xmlns:pc="http://schemas.microsoft.com/office/powerpoint/2013/main/command" cId="1237952405" sldId="263"/>
      <ac:spMk id="5" creationId="{82E8DAFA-67FD-DD07-9549-84E7A2908DC2}"/>
    </ac:deMkLst>
    <p188:txBody>
      <a:bodyPr/>
      <a:lstStyle/>
      <a:p>
        <a:r>
          <a:rPr lang="en-US"/>
          <a:t>"if teachers teach sustainable food practices, such as gardening, to students, will students develop an improved understanding of global sustainability?</a:t>
        </a:r>
      </a:p>
    </p188:txBody>
  </p188:cm>
</p188:cmLst>
</file>

<file path=ppt/comments/modernComment_108_F4D6218C.xml><?xml version="1.0" encoding="utf-8"?>
<p188:cmLst xmlns:a="http://schemas.openxmlformats.org/drawingml/2006/main" xmlns:r="http://schemas.openxmlformats.org/officeDocument/2006/relationships" xmlns:p188="http://schemas.microsoft.com/office/powerpoint/2018/8/main">
  <p188:cm id="{67D0E14F-B7A8-449E-AD06-1F3EB0A56502}" authorId="{DDB64E3F-3C8C-2B86-C73C-B9F2C915D1D9}" status="resolved" created="2023-07-04T15:24:02.994" complete="100000">
    <ac:deMkLst xmlns:ac="http://schemas.microsoft.com/office/drawing/2013/main/command">
      <pc:docMk xmlns:pc="http://schemas.microsoft.com/office/powerpoint/2013/main/command"/>
      <pc:sldMk xmlns:pc="http://schemas.microsoft.com/office/powerpoint/2013/main/command" cId="4107673996" sldId="264"/>
      <ac:spMk id="2" creationId="{876F770E-6CC1-80F0-8F3A-71C6483B3A29}"/>
    </ac:deMkLst>
    <p188:txBody>
      <a:bodyPr/>
      <a:lstStyle/>
      <a:p>
        <a:r>
          <a:rPr lang="en-US"/>
          <a:t>This is pretty specific. Goals are generally really high level statements in the priority area. I would say improve literacy and numeracy achievement and then the evidence leads to goal setting and the concept is Goal setting and metacognition with an outcome of overall literacy numeracy achievement.</a:t>
        </a:r>
      </a:p>
    </p188:txBody>
  </p188:cm>
  <p188:cm id="{374594A4-9E03-4566-95D5-5B52ADB9CB27}" authorId="{DDB64E3F-3C8C-2B86-C73C-B9F2C915D1D9}" status="resolved" created="2023-07-04T15:24:19.076" complete="100000">
    <ac:deMkLst xmlns:ac="http://schemas.microsoft.com/office/drawing/2013/main/command">
      <pc:docMk xmlns:pc="http://schemas.microsoft.com/office/powerpoint/2013/main/command"/>
      <pc:sldMk xmlns:pc="http://schemas.microsoft.com/office/powerpoint/2013/main/command" cId="4107673996" sldId="264"/>
      <ac:spMk id="3" creationId="{0659962A-0994-F60B-DB43-24E5D2C367E7}"/>
    </ac:deMkLst>
    <p188:txBody>
      <a:bodyPr/>
      <a:lstStyle/>
      <a:p>
        <a:r>
          <a:rPr lang="en-US"/>
          <a:t>I see now what you are doing here.</a:t>
        </a:r>
      </a:p>
    </p188:txBody>
  </p188:cm>
</p188:cmLst>
</file>

<file path=ppt/comments/modernComment_10A_895C0ED4.xml><?xml version="1.0" encoding="utf-8"?>
<p188:cmLst xmlns:a="http://schemas.openxmlformats.org/drawingml/2006/main" xmlns:r="http://schemas.openxmlformats.org/officeDocument/2006/relationships" xmlns:p188="http://schemas.microsoft.com/office/powerpoint/2018/8/main">
  <p188:cm id="{D766117F-5880-4C60-942F-4BD132D66A9A}" authorId="{DDB64E3F-3C8C-2B86-C73C-B9F2C915D1D9}" status="resolved" created="2023-07-04T15:46:03.977" complete="100000">
    <ac:deMkLst xmlns:ac="http://schemas.microsoft.com/office/drawing/2013/main/command">
      <pc:docMk xmlns:pc="http://schemas.microsoft.com/office/powerpoint/2013/main/command"/>
      <pc:sldMk xmlns:pc="http://schemas.microsoft.com/office/powerpoint/2013/main/command" cId="2304511700" sldId="266"/>
      <ac:spMk id="2" creationId="{0363C826-60CA-E62F-892F-9BB50D368BD2}"/>
    </ac:deMkLst>
    <p188:txBody>
      <a:bodyPr/>
      <a:lstStyle/>
      <a:p>
        <a:r>
          <a:rPr lang="en-US"/>
          <a:t>This seems very specific. Even your conceptual focus is more general than this statement. I think you need something higher level like "to improve students understanding of sustainability. This way you allow yourself much broader movement through the year and the strat cycle.</a:t>
        </a:r>
      </a:p>
    </p188:txBody>
  </p188:cm>
</p188:cmLst>
</file>

<file path=ppt/comments/modernComment_10C_6D4276E5.xml><?xml version="1.0" encoding="utf-8"?>
<p188:cmLst xmlns:a="http://schemas.openxmlformats.org/drawingml/2006/main" xmlns:r="http://schemas.openxmlformats.org/officeDocument/2006/relationships" xmlns:p188="http://schemas.microsoft.com/office/powerpoint/2018/8/main">
  <p188:cm id="{9C7F4683-3DB2-431D-AD5D-D770D75187EE}" authorId="{DDB64E3F-3C8C-2B86-C73C-B9F2C915D1D9}" status="resolved" created="2023-07-04T15:42:25.758" complete="100000">
    <ac:deMkLst xmlns:ac="http://schemas.microsoft.com/office/drawing/2013/main/command">
      <pc:docMk xmlns:pc="http://schemas.microsoft.com/office/powerpoint/2013/main/command"/>
      <pc:sldMk xmlns:pc="http://schemas.microsoft.com/office/powerpoint/2013/main/command" cId="1833072357" sldId="268"/>
      <ac:spMk id="2" creationId="{720F9F78-D137-2973-86FA-3158B8A81500}"/>
    </ac:deMkLst>
    <p188:txBody>
      <a:bodyPr/>
      <a:lstStyle/>
      <a:p>
        <a:r>
          <a:rPr lang="en-US"/>
          <a:t>Perhaps say "a student" Because to say "you" is not quite the pronoun for the audience?</a:t>
        </a:r>
      </a:p>
    </p188:txBody>
  </p188:cm>
</p188:cmLst>
</file>

<file path=ppt/comments/modernComment_10F_A1B90AAC.xml><?xml version="1.0" encoding="utf-8"?>
<p188:cmLst xmlns:a="http://schemas.openxmlformats.org/drawingml/2006/main" xmlns:r="http://schemas.openxmlformats.org/officeDocument/2006/relationships" xmlns:p188="http://schemas.microsoft.com/office/powerpoint/2018/8/main">
  <p188:cm id="{D0389832-4359-4549-AA5E-B1B250CDA2DE}" authorId="{DDB64E3F-3C8C-2B86-C73C-B9F2C915D1D9}" status="resolved" created="2023-07-04T15:43:44.715" complete="100000">
    <ac:deMkLst xmlns:ac="http://schemas.microsoft.com/office/drawing/2013/main/command">
      <pc:docMk xmlns:pc="http://schemas.microsoft.com/office/powerpoint/2013/main/command"/>
      <pc:sldMk xmlns:pc="http://schemas.microsoft.com/office/powerpoint/2013/main/command" cId="2713258668" sldId="271"/>
      <ac:spMk id="3" creationId="{066B7E29-BC5A-BF63-EC95-CF69616E33E1}"/>
    </ac:deMkLst>
    <p188:txBody>
      <a:bodyPr/>
      <a:lstStyle/>
      <a:p>
        <a:r>
          <a:rPr lang="en-US"/>
          <a:t>Agreed. Do you think parents would be able to make sense of the vocab in here?</a:t>
        </a:r>
      </a:p>
    </p188:txBody>
  </p188:cm>
</p188:cmLst>
</file>

<file path=ppt/comments/modernComment_110_581C5F9.xml><?xml version="1.0" encoding="utf-8"?>
<p188:cmLst xmlns:a="http://schemas.openxmlformats.org/drawingml/2006/main" xmlns:r="http://schemas.openxmlformats.org/officeDocument/2006/relationships" xmlns:p188="http://schemas.microsoft.com/office/powerpoint/2018/8/main">
  <p188:cm id="{B23A3E34-E4CB-4C2A-9B19-2E871CDDA35E}" authorId="{DDB64E3F-3C8C-2B86-C73C-B9F2C915D1D9}" status="resolved" created="2023-07-04T15:41:40.876" complete="100000">
    <ac:deMkLst xmlns:ac="http://schemas.microsoft.com/office/drawing/2013/main/command">
      <pc:docMk xmlns:pc="http://schemas.microsoft.com/office/powerpoint/2013/main/command"/>
      <pc:sldMk xmlns:pc="http://schemas.microsoft.com/office/powerpoint/2013/main/command" cId="92390905" sldId="272"/>
      <ac:spMk id="3" creationId="{10B28384-C54E-9A70-E614-94DBE2516A42}"/>
    </ac:deMkLst>
    <p188:txBody>
      <a:bodyPr/>
      <a:lstStyle/>
      <a:p>
        <a:r>
          <a:rPr lang="en-US"/>
          <a:t>Okay. I would see this going Goal - Increase literacy and numeracy achievement, Evidence  - its good - Concept - Learning intentions and success criteria, and the inquiry a little stronger language about teaching like, "if all teachers teach students to use success criteria and post learning intentions in the classroom, will students improve in literacy and numeracy? The fact about goal setting will naturally improve, however, it is only significant if it contributes to an overall increase in achievement in literacy and numeracy.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406A7B2-FD66-4E68-AEA6-15B9B1ED5F9F}" type="datetimeFigureOut">
              <a:rPr lang="en-US" smtClean="0"/>
              <a:t>9/23/2023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E2BCF93-80F8-437B-B137-4B10696B8BF4}" type="slidenum">
              <a:rPr lang="en-US" smtClean="0"/>
              <a:t>‹#›</a:t>
            </a:fld>
            <a:endParaRPr lang="en-US"/>
          </a:p>
        </p:txBody>
      </p:sp>
    </p:spTree>
    <p:extLst>
      <p:ext uri="{BB962C8B-B14F-4D97-AF65-F5344CB8AC3E}">
        <p14:creationId xmlns:p14="http://schemas.microsoft.com/office/powerpoint/2010/main" val="2504966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2BCF93-80F8-437B-B137-4B10696B8BF4}" type="slidenum">
              <a:rPr lang="en-US" smtClean="0"/>
              <a:t>5</a:t>
            </a:fld>
            <a:endParaRPr lang="en-US"/>
          </a:p>
        </p:txBody>
      </p:sp>
    </p:spTree>
    <p:extLst>
      <p:ext uri="{BB962C8B-B14F-4D97-AF65-F5344CB8AC3E}">
        <p14:creationId xmlns:p14="http://schemas.microsoft.com/office/powerpoint/2010/main" val="224044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2BCF93-80F8-437B-B137-4B10696B8BF4}" type="slidenum">
              <a:rPr lang="en-US" smtClean="0"/>
              <a:t>6</a:t>
            </a:fld>
            <a:endParaRPr lang="en-US"/>
          </a:p>
        </p:txBody>
      </p:sp>
    </p:spTree>
    <p:extLst>
      <p:ext uri="{BB962C8B-B14F-4D97-AF65-F5344CB8AC3E}">
        <p14:creationId xmlns:p14="http://schemas.microsoft.com/office/powerpoint/2010/main" val="3622607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2BCF93-80F8-437B-B137-4B10696B8BF4}" type="slidenum">
              <a:rPr lang="en-US" smtClean="0"/>
              <a:t>21</a:t>
            </a:fld>
            <a:endParaRPr lang="en-US"/>
          </a:p>
        </p:txBody>
      </p:sp>
    </p:spTree>
    <p:extLst>
      <p:ext uri="{BB962C8B-B14F-4D97-AF65-F5344CB8AC3E}">
        <p14:creationId xmlns:p14="http://schemas.microsoft.com/office/powerpoint/2010/main" val="1584078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7EB49-21CA-4F4C-B18E-AC4427FAA4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295C26-201F-485B-9BC7-7FDF1FCBD0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25C920-1298-4AA4-A796-F8DA4DA30FD6}"/>
              </a:ext>
            </a:extLst>
          </p:cNvPr>
          <p:cNvSpPr>
            <a:spLocks noGrp="1"/>
          </p:cNvSpPr>
          <p:nvPr>
            <p:ph type="dt" sz="half" idx="10"/>
          </p:nvPr>
        </p:nvSpPr>
        <p:spPr/>
        <p:txBody>
          <a:bodyPr/>
          <a:lstStyle/>
          <a:p>
            <a:fld id="{F70D164A-662C-410F-961B-39917D276060}" type="datetime1">
              <a:rPr lang="en-US" smtClean="0"/>
              <a:t>9/23/2023</a:t>
            </a:fld>
            <a:endParaRPr lang="en-US"/>
          </a:p>
        </p:txBody>
      </p:sp>
      <p:sp>
        <p:nvSpPr>
          <p:cNvPr id="5" name="Footer Placeholder 4">
            <a:extLst>
              <a:ext uri="{FF2B5EF4-FFF2-40B4-BE49-F238E27FC236}">
                <a16:creationId xmlns:a16="http://schemas.microsoft.com/office/drawing/2014/main" id="{03AC03B2-A6F5-47E2-8276-E93381FB9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F2FEB-E091-4CA3-BB8D-DC5284149E2C}"/>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10989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E677-5A7B-4533-8CB2-10DFEE43F6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827CAA-6B9C-44E2-AD92-B9A9CFAD272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C21EA9-8ACE-4AE0-9491-AB9B0602AE65}"/>
              </a:ext>
            </a:extLst>
          </p:cNvPr>
          <p:cNvSpPr>
            <a:spLocks noGrp="1"/>
          </p:cNvSpPr>
          <p:nvPr>
            <p:ph type="dt" sz="half" idx="10"/>
          </p:nvPr>
        </p:nvSpPr>
        <p:spPr/>
        <p:txBody>
          <a:bodyPr/>
          <a:lstStyle/>
          <a:p>
            <a:fld id="{786CB4AB-6CE2-4722-9D17-860A92226F48}" type="datetime1">
              <a:rPr lang="en-US" smtClean="0"/>
              <a:t>9/23/2023</a:t>
            </a:fld>
            <a:endParaRPr lang="en-US"/>
          </a:p>
        </p:txBody>
      </p:sp>
      <p:sp>
        <p:nvSpPr>
          <p:cNvPr id="5" name="Footer Placeholder 4">
            <a:extLst>
              <a:ext uri="{FF2B5EF4-FFF2-40B4-BE49-F238E27FC236}">
                <a16:creationId xmlns:a16="http://schemas.microsoft.com/office/drawing/2014/main" id="{B7E8F7E3-4706-45FF-AF07-EC4422D84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D256D1-FC09-4C43-82F0-73CAA5E4E61B}"/>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0911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6A87FD-5999-4879-A7B9-FD37A843F6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930DEC-64CF-4FC3-84DC-345A88789A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FDDDC5-F056-4CF9-8C87-7C88F543C12D}"/>
              </a:ext>
            </a:extLst>
          </p:cNvPr>
          <p:cNvSpPr>
            <a:spLocks noGrp="1"/>
          </p:cNvSpPr>
          <p:nvPr>
            <p:ph type="dt" sz="half" idx="10"/>
          </p:nvPr>
        </p:nvSpPr>
        <p:spPr/>
        <p:txBody>
          <a:bodyPr/>
          <a:lstStyle/>
          <a:p>
            <a:fld id="{682F91DB-782A-4AEB-87F3-410127E9FC23}" type="datetime1">
              <a:rPr lang="en-US" smtClean="0"/>
              <a:t>9/23/2023</a:t>
            </a:fld>
            <a:endParaRPr lang="en-US"/>
          </a:p>
        </p:txBody>
      </p:sp>
      <p:sp>
        <p:nvSpPr>
          <p:cNvPr id="5" name="Footer Placeholder 4">
            <a:extLst>
              <a:ext uri="{FF2B5EF4-FFF2-40B4-BE49-F238E27FC236}">
                <a16:creationId xmlns:a16="http://schemas.microsoft.com/office/drawing/2014/main" id="{CBF109E7-5558-4087-AE19-AC3FBDAFFC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4B9BE2-D65C-48C3-B6F0-3E683AE4B991}"/>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16631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EAD69-3031-4000-A192-734A7E88F8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4549F7-6FD5-4517-A512-58B9337545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74A3C5-46EF-4EEF-A503-F35627BEBE59}"/>
              </a:ext>
            </a:extLst>
          </p:cNvPr>
          <p:cNvSpPr>
            <a:spLocks noGrp="1"/>
          </p:cNvSpPr>
          <p:nvPr>
            <p:ph type="dt" sz="half" idx="10"/>
          </p:nvPr>
        </p:nvSpPr>
        <p:spPr/>
        <p:txBody>
          <a:bodyPr/>
          <a:lstStyle/>
          <a:p>
            <a:fld id="{EC5A3305-25A9-44A6-8976-C24E47248533}" type="datetime1">
              <a:rPr lang="en-US" smtClean="0"/>
              <a:t>9/23/2023</a:t>
            </a:fld>
            <a:endParaRPr lang="en-US"/>
          </a:p>
        </p:txBody>
      </p:sp>
      <p:sp>
        <p:nvSpPr>
          <p:cNvPr id="5" name="Footer Placeholder 4">
            <a:extLst>
              <a:ext uri="{FF2B5EF4-FFF2-40B4-BE49-F238E27FC236}">
                <a16:creationId xmlns:a16="http://schemas.microsoft.com/office/drawing/2014/main" id="{D157A0E6-BB17-41E9-8DC2-2144406B2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EDCE6D-1E3E-4ECB-A12B-1983814A03A6}"/>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974165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ECC09-B855-45AF-9DDB-5B7ADDE988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80EBAF-98BB-4B19-9CB3-CAD80DBCB7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1032DE0-7DD1-4F5B-BC71-8B2661CDC989}"/>
              </a:ext>
            </a:extLst>
          </p:cNvPr>
          <p:cNvSpPr>
            <a:spLocks noGrp="1"/>
          </p:cNvSpPr>
          <p:nvPr>
            <p:ph type="dt" sz="half" idx="10"/>
          </p:nvPr>
        </p:nvSpPr>
        <p:spPr/>
        <p:txBody>
          <a:bodyPr/>
          <a:lstStyle/>
          <a:p>
            <a:fld id="{6B8B7850-1423-41ED-9700-4B94662104FB}" type="datetime1">
              <a:rPr lang="en-US" smtClean="0"/>
              <a:t>9/23/2023</a:t>
            </a:fld>
            <a:endParaRPr lang="en-US"/>
          </a:p>
        </p:txBody>
      </p:sp>
      <p:sp>
        <p:nvSpPr>
          <p:cNvPr id="5" name="Footer Placeholder 4">
            <a:extLst>
              <a:ext uri="{FF2B5EF4-FFF2-40B4-BE49-F238E27FC236}">
                <a16:creationId xmlns:a16="http://schemas.microsoft.com/office/drawing/2014/main" id="{3F9D2B86-0A94-4B7A-86C7-6B87BC4EE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571ACA-036C-4878-B4F3-DCF502F39A07}"/>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63551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0915-0A91-48FE-A186-243E4ADF60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6B63F4-D0C4-4269-B73B-00A45D0FCB3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0A7A43-F4BB-40CC-9B41-995F01E2E0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87A231-ABF9-4DCD-98CE-490198E05363}"/>
              </a:ext>
            </a:extLst>
          </p:cNvPr>
          <p:cNvSpPr>
            <a:spLocks noGrp="1"/>
          </p:cNvSpPr>
          <p:nvPr>
            <p:ph type="dt" sz="half" idx="10"/>
          </p:nvPr>
        </p:nvSpPr>
        <p:spPr/>
        <p:txBody>
          <a:bodyPr/>
          <a:lstStyle/>
          <a:p>
            <a:fld id="{01EAC6A1-7700-406A-86E8-E692C75F40A7}" type="datetime1">
              <a:rPr lang="en-US" smtClean="0"/>
              <a:t>9/23/2023</a:t>
            </a:fld>
            <a:endParaRPr lang="en-US"/>
          </a:p>
        </p:txBody>
      </p:sp>
      <p:sp>
        <p:nvSpPr>
          <p:cNvPr id="6" name="Footer Placeholder 5">
            <a:extLst>
              <a:ext uri="{FF2B5EF4-FFF2-40B4-BE49-F238E27FC236}">
                <a16:creationId xmlns:a16="http://schemas.microsoft.com/office/drawing/2014/main" id="{9922399B-B9E6-4393-8F9B-D0DA6EB979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50E106-676F-4201-A835-18256B087D52}"/>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79537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D67F1-151F-419E-A547-79501BF6A6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5E8DB4-BCFF-4A66-9EC3-EAEDED5919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1D91E16-596A-4074-9DB5-A4F5ED7C5C4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6E0FEFE-9824-4F69-ABB3-24FEF4B30F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336724-2046-462B-9B18-023E862D48B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7A40987-B350-4EBC-9C5A-3D9997D4C87D}"/>
              </a:ext>
            </a:extLst>
          </p:cNvPr>
          <p:cNvSpPr>
            <a:spLocks noGrp="1"/>
          </p:cNvSpPr>
          <p:nvPr>
            <p:ph type="dt" sz="half" idx="10"/>
          </p:nvPr>
        </p:nvSpPr>
        <p:spPr/>
        <p:txBody>
          <a:bodyPr/>
          <a:lstStyle/>
          <a:p>
            <a:fld id="{CD614286-5904-4172-83BF-4B4E6038802D}" type="datetime1">
              <a:rPr lang="en-US" smtClean="0"/>
              <a:t>9/23/2023</a:t>
            </a:fld>
            <a:endParaRPr lang="en-US"/>
          </a:p>
        </p:txBody>
      </p:sp>
      <p:sp>
        <p:nvSpPr>
          <p:cNvPr id="8" name="Footer Placeholder 7">
            <a:extLst>
              <a:ext uri="{FF2B5EF4-FFF2-40B4-BE49-F238E27FC236}">
                <a16:creationId xmlns:a16="http://schemas.microsoft.com/office/drawing/2014/main" id="{D5B51AA3-C550-4F73-8D92-CDA1E97927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57FDFB-A28B-4D20-8E38-EB3C5B18FDBB}"/>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2578984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22F48-8405-4B3D-BEBC-BFDD7F6A04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859936-2996-4FCA-9128-7ADD8187F2BD}"/>
              </a:ext>
            </a:extLst>
          </p:cNvPr>
          <p:cNvSpPr>
            <a:spLocks noGrp="1"/>
          </p:cNvSpPr>
          <p:nvPr>
            <p:ph type="dt" sz="half" idx="10"/>
          </p:nvPr>
        </p:nvSpPr>
        <p:spPr/>
        <p:txBody>
          <a:bodyPr/>
          <a:lstStyle/>
          <a:p>
            <a:fld id="{22179D0F-2020-4190-B4DD-A69A8721CF18}" type="datetime1">
              <a:rPr lang="en-US" smtClean="0"/>
              <a:t>9/23/2023</a:t>
            </a:fld>
            <a:endParaRPr lang="en-US"/>
          </a:p>
        </p:txBody>
      </p:sp>
      <p:sp>
        <p:nvSpPr>
          <p:cNvPr id="4" name="Footer Placeholder 3">
            <a:extLst>
              <a:ext uri="{FF2B5EF4-FFF2-40B4-BE49-F238E27FC236}">
                <a16:creationId xmlns:a16="http://schemas.microsoft.com/office/drawing/2014/main" id="{686E18E5-2A0E-43EF-B960-F9F59A3497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550CAD-A45B-4B9F-B5FB-9D20A00B37DE}"/>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211998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3BDDB2-7E74-4358-96DD-983217652CBC}"/>
              </a:ext>
            </a:extLst>
          </p:cNvPr>
          <p:cNvSpPr>
            <a:spLocks noGrp="1"/>
          </p:cNvSpPr>
          <p:nvPr>
            <p:ph type="dt" sz="half" idx="10"/>
          </p:nvPr>
        </p:nvSpPr>
        <p:spPr/>
        <p:txBody>
          <a:bodyPr/>
          <a:lstStyle/>
          <a:p>
            <a:fld id="{005F2278-14A6-49EE-87BE-8073C8FC6AE8}" type="datetime1">
              <a:rPr lang="en-US" smtClean="0"/>
              <a:t>9/23/2023</a:t>
            </a:fld>
            <a:endParaRPr lang="en-US"/>
          </a:p>
        </p:txBody>
      </p:sp>
      <p:sp>
        <p:nvSpPr>
          <p:cNvPr id="3" name="Footer Placeholder 2">
            <a:extLst>
              <a:ext uri="{FF2B5EF4-FFF2-40B4-BE49-F238E27FC236}">
                <a16:creationId xmlns:a16="http://schemas.microsoft.com/office/drawing/2014/main" id="{CACD1545-8C9E-4089-9312-6D215CAC76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9B39AF-C4A1-4B3F-8CDA-3237D7BF14D4}"/>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60274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FD04-056F-4DF3-B091-EF40595FCC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96E1D7-B1FA-4F0D-9F55-B69A6FE98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E065CD-EC7C-4FAF-9FB1-1670A4EF0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A84308-3793-4D04-BCC4-5A6A025C12BA}"/>
              </a:ext>
            </a:extLst>
          </p:cNvPr>
          <p:cNvSpPr>
            <a:spLocks noGrp="1"/>
          </p:cNvSpPr>
          <p:nvPr>
            <p:ph type="dt" sz="half" idx="10"/>
          </p:nvPr>
        </p:nvSpPr>
        <p:spPr/>
        <p:txBody>
          <a:bodyPr/>
          <a:lstStyle/>
          <a:p>
            <a:fld id="{9E002AFE-A69E-4D28-9042-6668B0C4D9AA}" type="datetime1">
              <a:rPr lang="en-US" smtClean="0"/>
              <a:t>9/23/2023</a:t>
            </a:fld>
            <a:endParaRPr lang="en-US"/>
          </a:p>
        </p:txBody>
      </p:sp>
      <p:sp>
        <p:nvSpPr>
          <p:cNvPr id="6" name="Footer Placeholder 5">
            <a:extLst>
              <a:ext uri="{FF2B5EF4-FFF2-40B4-BE49-F238E27FC236}">
                <a16:creationId xmlns:a16="http://schemas.microsoft.com/office/drawing/2014/main" id="{9251BBA8-D4EA-48E6-B979-7B02B88D54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7582D0-5B2C-4F49-87D9-484E0CE267D6}"/>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752516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47468-59E3-4BC5-B8FB-DDF1391A0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4B9212-1F02-4155-BE8D-0D142D224A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BD333F-069F-44B9-A57E-37ABDCDE63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599BDC-1822-4FD7-9882-73225C2417D5}"/>
              </a:ext>
            </a:extLst>
          </p:cNvPr>
          <p:cNvSpPr>
            <a:spLocks noGrp="1"/>
          </p:cNvSpPr>
          <p:nvPr>
            <p:ph type="dt" sz="half" idx="10"/>
          </p:nvPr>
        </p:nvSpPr>
        <p:spPr/>
        <p:txBody>
          <a:bodyPr/>
          <a:lstStyle/>
          <a:p>
            <a:fld id="{6939D183-68B8-4290-A929-E813D6DBB1F9}" type="datetime1">
              <a:rPr lang="en-US" smtClean="0"/>
              <a:t>9/23/2023</a:t>
            </a:fld>
            <a:endParaRPr lang="en-US"/>
          </a:p>
        </p:txBody>
      </p:sp>
      <p:sp>
        <p:nvSpPr>
          <p:cNvPr id="6" name="Footer Placeholder 5">
            <a:extLst>
              <a:ext uri="{FF2B5EF4-FFF2-40B4-BE49-F238E27FC236}">
                <a16:creationId xmlns:a16="http://schemas.microsoft.com/office/drawing/2014/main" id="{4113E9D6-4672-49A7-8C38-A20868EDE1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CF582-43D1-45BB-9A26-1C2784DF032F}"/>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327247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CC5B35-5C95-429F-A9D7-D22ABD2EFB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8B4886-6A60-4C0B-B161-A8ABC2C69B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AA4A0E-E426-4EFC-A92F-FE903ED007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7AFA7-D55C-41B4-AEE8-196140B8F00B}" type="datetime1">
              <a:rPr lang="en-US" smtClean="0"/>
              <a:t>9/23/2023</a:t>
            </a:fld>
            <a:endParaRPr lang="en-US"/>
          </a:p>
        </p:txBody>
      </p:sp>
      <p:sp>
        <p:nvSpPr>
          <p:cNvPr id="5" name="Footer Placeholder 4">
            <a:extLst>
              <a:ext uri="{FF2B5EF4-FFF2-40B4-BE49-F238E27FC236}">
                <a16:creationId xmlns:a16="http://schemas.microsoft.com/office/drawing/2014/main" id="{38AE0C5F-388B-4263-B0C6-36B58B0EC2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FE8782-947C-49A9-A4C7-C13DBAE9ED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43F718-C1EF-4781-80DC-B411B2E0760A}" type="slidenum">
              <a:rPr lang="en-US" smtClean="0"/>
              <a:t>‹#›</a:t>
            </a:fld>
            <a:endParaRPr lang="en-US"/>
          </a:p>
        </p:txBody>
      </p:sp>
    </p:spTree>
    <p:extLst>
      <p:ext uri="{BB962C8B-B14F-4D97-AF65-F5344CB8AC3E}">
        <p14:creationId xmlns:p14="http://schemas.microsoft.com/office/powerpoint/2010/main" val="3302347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microsoft.com/office/2018/10/relationships/comments" Target="../comments/modernComment_108_F4D6218C.xml"/><Relationship Id="rId1" Type="http://schemas.openxmlformats.org/officeDocument/2006/relationships/slideLayout" Target="../slideLayouts/slideLayout1.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microsoft.com/office/2018/10/relationships/comments" Target="../comments/modernComment_110_581C5F9.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microsoft.com/office/2018/10/relationships/comments" Target="../comments/modernComment_10C_6D4276E5.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microsoft.com/office/2018/10/relationships/comments" Target="../comments/modernComment_10F_A1B90AAC.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microsoft.com/office/2018/10/relationships/comments" Target="../comments/modernComment_101_4C55232A.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microsoft.com/office/2018/10/relationships/comments" Target="../comments/modernComment_10A_895C0ED4.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microsoft.com/office/2018/10/relationships/comments" Target="../comments/modernComment_107_49C9A795.xml"/><Relationship Id="rId7"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microsoft.com/office/2018/10/relationships/comments" Target="../comments/modernComment_105_85C22FE.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4_90FD1FE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jpe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2C7E24D-4F0E-4050-BDE1-DB5EC1B03C6C}"/>
              </a:ext>
            </a:extLst>
          </p:cNvPr>
          <p:cNvSpPr txBox="1"/>
          <p:nvPr/>
        </p:nvSpPr>
        <p:spPr>
          <a:xfrm>
            <a:off x="487420" y="3631047"/>
            <a:ext cx="2513077" cy="461665"/>
          </a:xfrm>
          <a:prstGeom prst="rect">
            <a:avLst/>
          </a:prstGeom>
          <a:noFill/>
        </p:spPr>
        <p:txBody>
          <a:bodyPr wrap="square" rtlCol="0">
            <a:spAutoFit/>
          </a:bodyPr>
          <a:lstStyle/>
          <a:p>
            <a:r>
              <a:rPr lang="en-US" sz="2400" dirty="0">
                <a:solidFill>
                  <a:srgbClr val="24A9DC"/>
                </a:solidFill>
                <a:latin typeface="Roboto" panose="02000000000000000000" pitchFamily="2" charset="0"/>
                <a:ea typeface="Roboto" panose="02000000000000000000" pitchFamily="2" charset="0"/>
              </a:rPr>
              <a:t>September 2023</a:t>
            </a:r>
          </a:p>
        </p:txBody>
      </p:sp>
      <p:sp>
        <p:nvSpPr>
          <p:cNvPr id="15" name="TextBox 14">
            <a:extLst>
              <a:ext uri="{FF2B5EF4-FFF2-40B4-BE49-F238E27FC236}">
                <a16:creationId xmlns:a16="http://schemas.microsoft.com/office/drawing/2014/main" id="{4ECA52DA-4A5C-430D-BDF3-4061A9EC9BF3}"/>
              </a:ext>
            </a:extLst>
          </p:cNvPr>
          <p:cNvSpPr txBox="1"/>
          <p:nvPr/>
        </p:nvSpPr>
        <p:spPr>
          <a:xfrm>
            <a:off x="487420" y="4734239"/>
            <a:ext cx="4899769" cy="461665"/>
          </a:xfrm>
          <a:prstGeom prst="rect">
            <a:avLst/>
          </a:prstGeom>
          <a:noFill/>
        </p:spPr>
        <p:txBody>
          <a:bodyPr wrap="square" rtlCol="0">
            <a:spAutoFit/>
          </a:bodyPr>
          <a:lstStyle/>
          <a:p>
            <a:r>
              <a:rPr lang="en-US" sz="2400" dirty="0">
                <a:solidFill>
                  <a:srgbClr val="24A9DC"/>
                </a:solidFill>
                <a:latin typeface="Roboto" panose="02000000000000000000" pitchFamily="2" charset="0"/>
                <a:ea typeface="Roboto" panose="02000000000000000000" pitchFamily="2" charset="0"/>
              </a:rPr>
              <a:t>J. A. Laird Elementary School</a:t>
            </a:r>
          </a:p>
        </p:txBody>
      </p:sp>
      <p:sp>
        <p:nvSpPr>
          <p:cNvPr id="6" name="Slide Number Placeholder 1">
            <a:extLst>
              <a:ext uri="{FF2B5EF4-FFF2-40B4-BE49-F238E27FC236}">
                <a16:creationId xmlns:a16="http://schemas.microsoft.com/office/drawing/2014/main" id="{8A83A0DB-4705-4D21-ACDE-5F059D601CC8}"/>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a:t>
            </a:fld>
            <a:endParaRPr lang="en-US" sz="1600" b="1" dirty="0">
              <a:solidFill>
                <a:schemeClr val="bg1"/>
              </a:solidFill>
            </a:endParaRPr>
          </a:p>
        </p:txBody>
      </p:sp>
      <p:pic>
        <p:nvPicPr>
          <p:cNvPr id="7" name="Picture 6">
            <a:extLst>
              <a:ext uri="{FF2B5EF4-FFF2-40B4-BE49-F238E27FC236}">
                <a16:creationId xmlns:a16="http://schemas.microsoft.com/office/drawing/2014/main" id="{69BC0C8A-AA96-7723-0980-7DFF21BA1142}"/>
              </a:ext>
            </a:extLst>
          </p:cNvPr>
          <p:cNvPicPr>
            <a:picLocks noChangeAspect="1"/>
          </p:cNvPicPr>
          <p:nvPr/>
        </p:nvPicPr>
        <p:blipFill rotWithShape="1">
          <a:blip r:embed="rId3">
            <a:extLst>
              <a:ext uri="{28A0092B-C50C-407E-A947-70E740481C1C}">
                <a14:useLocalDpi xmlns:a14="http://schemas.microsoft.com/office/drawing/2010/main" val="0"/>
              </a:ext>
            </a:extLst>
          </a:blip>
          <a:srcRect r="17694" b="34007"/>
          <a:stretch/>
        </p:blipFill>
        <p:spPr>
          <a:xfrm>
            <a:off x="7292231" y="2929356"/>
            <a:ext cx="4899769" cy="3928644"/>
          </a:xfrm>
          <a:prstGeom prst="rect">
            <a:avLst/>
          </a:prstGeom>
        </p:spPr>
      </p:pic>
      <p:pic>
        <p:nvPicPr>
          <p:cNvPr id="5" name="Picture 4" descr="A picture containing text, moon, graphics, font&#10;&#10;Description automatically generated">
            <a:extLst>
              <a:ext uri="{FF2B5EF4-FFF2-40B4-BE49-F238E27FC236}">
                <a16:creationId xmlns:a16="http://schemas.microsoft.com/office/drawing/2014/main" id="{BE936815-8C61-69FC-2B00-FC979A79F9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009" y="1970535"/>
            <a:ext cx="2152180" cy="1655523"/>
          </a:xfrm>
          <a:prstGeom prst="rect">
            <a:avLst/>
          </a:prstGeom>
        </p:spPr>
      </p:pic>
    </p:spTree>
    <p:extLst>
      <p:ext uri="{BB962C8B-B14F-4D97-AF65-F5344CB8AC3E}">
        <p14:creationId xmlns:p14="http://schemas.microsoft.com/office/powerpoint/2010/main" val="3679060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C2DA4C-369F-56C2-EB1C-786758F3631B}"/>
              </a:ext>
            </a:extLst>
          </p:cNvPr>
          <p:cNvSpPr/>
          <p:nvPr/>
        </p:nvSpPr>
        <p:spPr>
          <a:xfrm>
            <a:off x="8310880" y="3429000"/>
            <a:ext cx="3441849" cy="3428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10</a:t>
            </a:fld>
            <a:endParaRPr lang="en-US" sz="1600" b="1" dirty="0">
              <a:solidFill>
                <a:srgbClr val="215572"/>
              </a:solidFill>
            </a:endParaRPr>
          </a:p>
        </p:txBody>
      </p:sp>
      <p:sp>
        <p:nvSpPr>
          <p:cNvPr id="8" name="Rectangle 7">
            <a:extLst>
              <a:ext uri="{FF2B5EF4-FFF2-40B4-BE49-F238E27FC236}">
                <a16:creationId xmlns:a16="http://schemas.microsoft.com/office/drawing/2014/main" id="{8CCD319D-D0DB-CA4C-B995-4DF56BEFAAD6}"/>
              </a:ext>
            </a:extLst>
          </p:cNvPr>
          <p:cNvSpPr/>
          <p:nvPr/>
        </p:nvSpPr>
        <p:spPr>
          <a:xfrm>
            <a:off x="8310880" y="-5080"/>
            <a:ext cx="3441849" cy="3428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5CAE220-74FD-BEEC-E422-D372E251B151}"/>
              </a:ext>
            </a:extLst>
          </p:cNvPr>
          <p:cNvSpPr txBox="1"/>
          <p:nvPr/>
        </p:nvSpPr>
        <p:spPr>
          <a:xfrm>
            <a:off x="439271" y="2183544"/>
            <a:ext cx="3235691" cy="461665"/>
          </a:xfrm>
          <a:prstGeom prst="rect">
            <a:avLst/>
          </a:prstGeom>
          <a:noFill/>
        </p:spPr>
        <p:txBody>
          <a:bodyPr wrap="square" rtlCol="0">
            <a:spAutoFit/>
          </a:bodyPr>
          <a:lstStyle/>
          <a:p>
            <a:r>
              <a:rPr lang="en-US" sz="2400" dirty="0">
                <a:solidFill>
                  <a:srgbClr val="24A9DC"/>
                </a:solidFill>
                <a:latin typeface="Roboto" panose="02000000000000000000" pitchFamily="2" charset="0"/>
                <a:ea typeface="Roboto" panose="02000000000000000000" pitchFamily="2" charset="0"/>
              </a:rPr>
              <a:t>Success for Each Learner</a:t>
            </a:r>
          </a:p>
        </p:txBody>
      </p:sp>
      <p:sp>
        <p:nvSpPr>
          <p:cNvPr id="18" name="TextBox 17">
            <a:extLst>
              <a:ext uri="{FF2B5EF4-FFF2-40B4-BE49-F238E27FC236}">
                <a16:creationId xmlns:a16="http://schemas.microsoft.com/office/drawing/2014/main" id="{0ED1FB62-A2AA-99E2-5AD8-D92D741465D7}"/>
              </a:ext>
            </a:extLst>
          </p:cNvPr>
          <p:cNvSpPr txBox="1"/>
          <p:nvPr/>
        </p:nvSpPr>
        <p:spPr>
          <a:xfrm>
            <a:off x="8999605" y="3931069"/>
            <a:ext cx="2064398" cy="369332"/>
          </a:xfrm>
          <a:prstGeom prst="rect">
            <a:avLst/>
          </a:prstGeom>
          <a:noFill/>
        </p:spPr>
        <p:txBody>
          <a:bodyPr wrap="square" rtlCol="0">
            <a:spAutoFit/>
          </a:bodyPr>
          <a:lstStyle/>
          <a:p>
            <a:pPr algn="ctr"/>
            <a:r>
              <a:rPr lang="en-US" dirty="0">
                <a:solidFill>
                  <a:srgbClr val="215572"/>
                </a:solidFill>
                <a:latin typeface="Roboto" panose="02000000000000000000" pitchFamily="2" charset="0"/>
                <a:ea typeface="Roboto" panose="02000000000000000000" pitchFamily="2" charset="0"/>
              </a:rPr>
              <a:t>&lt;Insert Image&gt;</a:t>
            </a:r>
          </a:p>
        </p:txBody>
      </p:sp>
      <p:grpSp>
        <p:nvGrpSpPr>
          <p:cNvPr id="4" name="Group 3">
            <a:extLst>
              <a:ext uri="{FF2B5EF4-FFF2-40B4-BE49-F238E27FC236}">
                <a16:creationId xmlns:a16="http://schemas.microsoft.com/office/drawing/2014/main" id="{F6878DC5-5C26-1BD2-84BD-7250618392DA}"/>
              </a:ext>
            </a:extLst>
          </p:cNvPr>
          <p:cNvGrpSpPr/>
          <p:nvPr/>
        </p:nvGrpSpPr>
        <p:grpSpPr>
          <a:xfrm>
            <a:off x="7543800" y="39913"/>
            <a:ext cx="7292103" cy="6000750"/>
            <a:chOff x="7543800" y="39913"/>
            <a:chExt cx="7292103" cy="6000750"/>
          </a:xfrm>
        </p:grpSpPr>
        <p:sp>
          <p:nvSpPr>
            <p:cNvPr id="9" name="TextBox 8">
              <a:extLst>
                <a:ext uri="{FF2B5EF4-FFF2-40B4-BE49-F238E27FC236}">
                  <a16:creationId xmlns:a16="http://schemas.microsoft.com/office/drawing/2014/main" id="{C919ECF0-CECB-AA3D-C973-E11804309FD6}"/>
                </a:ext>
              </a:extLst>
            </p:cNvPr>
            <p:cNvSpPr txBox="1"/>
            <p:nvPr/>
          </p:nvSpPr>
          <p:spPr>
            <a:xfrm>
              <a:off x="12771505" y="1136041"/>
              <a:ext cx="2064398" cy="369332"/>
            </a:xfrm>
            <a:prstGeom prst="rect">
              <a:avLst/>
            </a:prstGeom>
            <a:noFill/>
          </p:spPr>
          <p:txBody>
            <a:bodyPr wrap="square" rtlCol="0">
              <a:spAutoFit/>
            </a:bodyPr>
            <a:lstStyle/>
            <a:p>
              <a:pPr algn="ctr"/>
              <a:r>
                <a:rPr lang="en-US" dirty="0">
                  <a:solidFill>
                    <a:srgbClr val="215572"/>
                  </a:solidFill>
                  <a:latin typeface="Roboto" panose="02000000000000000000" pitchFamily="2" charset="0"/>
                  <a:ea typeface="Roboto" panose="02000000000000000000" pitchFamily="2" charset="0"/>
                </a:rPr>
                <a:t>&lt;Insert Image&gt;</a:t>
              </a:r>
            </a:p>
          </p:txBody>
        </p:sp>
        <p:pic>
          <p:nvPicPr>
            <p:cNvPr id="1026" name="Picture 2" descr="goal-setting">
              <a:extLst>
                <a:ext uri="{FF2B5EF4-FFF2-40B4-BE49-F238E27FC236}">
                  <a16:creationId xmlns:a16="http://schemas.microsoft.com/office/drawing/2014/main" id="{8BD9C424-529D-06EB-C0F8-8C733B74C3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39913"/>
              <a:ext cx="4648200" cy="6000750"/>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a:extLst>
              <a:ext uri="{FF2B5EF4-FFF2-40B4-BE49-F238E27FC236}">
                <a16:creationId xmlns:a16="http://schemas.microsoft.com/office/drawing/2014/main" id="{64168D80-0606-0101-384D-B2E03042B8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6437372" y="4053530"/>
            <a:ext cx="2743200" cy="2743200"/>
          </a:xfrm>
          <a:prstGeom prst="rect">
            <a:avLst/>
          </a:prstGeom>
        </p:spPr>
      </p:pic>
      <p:pic>
        <p:nvPicPr>
          <p:cNvPr id="13" name="Picture 12">
            <a:extLst>
              <a:ext uri="{FF2B5EF4-FFF2-40B4-BE49-F238E27FC236}">
                <a16:creationId xmlns:a16="http://schemas.microsoft.com/office/drawing/2014/main" id="{533C9652-5E9A-46AF-D416-8C520D75C1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42884" y="4495800"/>
            <a:ext cx="2743200" cy="2743200"/>
          </a:xfrm>
          <a:prstGeom prst="rect">
            <a:avLst/>
          </a:prstGeom>
        </p:spPr>
      </p:pic>
      <p:sp>
        <p:nvSpPr>
          <p:cNvPr id="2" name="TextBox 1">
            <a:extLst>
              <a:ext uri="{FF2B5EF4-FFF2-40B4-BE49-F238E27FC236}">
                <a16:creationId xmlns:a16="http://schemas.microsoft.com/office/drawing/2014/main" id="{876F770E-6CC1-80F0-8F3A-71C6483B3A29}"/>
              </a:ext>
            </a:extLst>
          </p:cNvPr>
          <p:cNvSpPr txBox="1"/>
          <p:nvPr/>
        </p:nvSpPr>
        <p:spPr>
          <a:xfrm>
            <a:off x="325538" y="3440425"/>
            <a:ext cx="6790636" cy="1846659"/>
          </a:xfrm>
          <a:prstGeom prst="rect">
            <a:avLst/>
          </a:prstGeom>
          <a:noFill/>
        </p:spPr>
        <p:txBody>
          <a:bodyPr wrap="square" rtlCol="0">
            <a:spAutoFit/>
          </a:bodyPr>
          <a:lstStyle/>
          <a:p>
            <a:r>
              <a:rPr lang="en-US" sz="4800" b="1" dirty="0"/>
              <a:t>Improve numeracy and literacy achievement.</a:t>
            </a:r>
            <a:r>
              <a:rPr lang="en-US" b="1" dirty="0"/>
              <a:t> </a:t>
            </a:r>
            <a:endParaRPr lang="en-US" sz="1800" dirty="0"/>
          </a:p>
          <a:p>
            <a:endParaRPr lang="en-US" dirty="0"/>
          </a:p>
        </p:txBody>
      </p:sp>
      <p:sp>
        <p:nvSpPr>
          <p:cNvPr id="3" name="TextBox 2">
            <a:extLst>
              <a:ext uri="{FF2B5EF4-FFF2-40B4-BE49-F238E27FC236}">
                <a16:creationId xmlns:a16="http://schemas.microsoft.com/office/drawing/2014/main" id="{0659962A-0994-F60B-DB43-24E5D2C367E7}"/>
              </a:ext>
            </a:extLst>
          </p:cNvPr>
          <p:cNvSpPr txBox="1"/>
          <p:nvPr/>
        </p:nvSpPr>
        <p:spPr>
          <a:xfrm>
            <a:off x="439271" y="5287400"/>
            <a:ext cx="6290302" cy="923330"/>
          </a:xfrm>
          <a:prstGeom prst="rect">
            <a:avLst/>
          </a:prstGeom>
          <a:noFill/>
        </p:spPr>
        <p:txBody>
          <a:bodyPr wrap="square" rtlCol="0">
            <a:spAutoFit/>
          </a:bodyPr>
          <a:lstStyle/>
          <a:p>
            <a:r>
              <a:rPr lang="en-US" sz="1800" b="1" dirty="0"/>
              <a:t>Leader in Me™ focus:</a:t>
            </a:r>
          </a:p>
          <a:p>
            <a:pPr marL="457200" indent="-457200">
              <a:buFont typeface="Arial" panose="020B0604020202020204" pitchFamily="34" charset="0"/>
              <a:buChar char="•"/>
            </a:pPr>
            <a:r>
              <a:rPr lang="en-US" sz="1800" b="1" dirty="0"/>
              <a:t>Begin with the end in mind</a:t>
            </a:r>
          </a:p>
          <a:p>
            <a:endParaRPr lang="en-US" dirty="0"/>
          </a:p>
        </p:txBody>
      </p:sp>
    </p:spTree>
    <p:extLst>
      <p:ext uri="{BB962C8B-B14F-4D97-AF65-F5344CB8AC3E}">
        <p14:creationId xmlns:p14="http://schemas.microsoft.com/office/powerpoint/2010/main" val="4107673996"/>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11</a:t>
            </a:fld>
            <a:endParaRPr lang="en-US" sz="1600" b="1" dirty="0">
              <a:solidFill>
                <a:srgbClr val="215572"/>
              </a:solidFill>
            </a:endParaRPr>
          </a:p>
        </p:txBody>
      </p:sp>
      <p:pic>
        <p:nvPicPr>
          <p:cNvPr id="10" name="Picture 9">
            <a:extLst>
              <a:ext uri="{FF2B5EF4-FFF2-40B4-BE49-F238E27FC236}">
                <a16:creationId xmlns:a16="http://schemas.microsoft.com/office/drawing/2014/main" id="{CFAA3DA7-558F-915C-8230-89E1C2BFD3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51" y="5054777"/>
            <a:ext cx="1833302" cy="1833302"/>
          </a:xfrm>
          <a:prstGeom prst="rect">
            <a:avLst/>
          </a:prstGeom>
        </p:spPr>
      </p:pic>
      <p:pic>
        <p:nvPicPr>
          <p:cNvPr id="12" name="Picture 11">
            <a:extLst>
              <a:ext uri="{FF2B5EF4-FFF2-40B4-BE49-F238E27FC236}">
                <a16:creationId xmlns:a16="http://schemas.microsoft.com/office/drawing/2014/main" id="{BCD6462B-76D5-0802-52C6-4124D98321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936877">
            <a:off x="7022431" y="709862"/>
            <a:ext cx="1391653" cy="1391653"/>
          </a:xfrm>
          <a:prstGeom prst="rect">
            <a:avLst/>
          </a:prstGeom>
        </p:spPr>
      </p:pic>
      <p:pic>
        <p:nvPicPr>
          <p:cNvPr id="16" name="Picture 15">
            <a:extLst>
              <a:ext uri="{FF2B5EF4-FFF2-40B4-BE49-F238E27FC236}">
                <a16:creationId xmlns:a16="http://schemas.microsoft.com/office/drawing/2014/main" id="{6489B7A7-48A6-1396-9859-E56F8C7E48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812701">
            <a:off x="10864515" y="4355706"/>
            <a:ext cx="1524493" cy="1524493"/>
          </a:xfrm>
          <a:prstGeom prst="rect">
            <a:avLst/>
          </a:prstGeom>
        </p:spPr>
      </p:pic>
      <p:sp>
        <p:nvSpPr>
          <p:cNvPr id="3" name="TextBox 2">
            <a:extLst>
              <a:ext uri="{FF2B5EF4-FFF2-40B4-BE49-F238E27FC236}">
                <a16:creationId xmlns:a16="http://schemas.microsoft.com/office/drawing/2014/main" id="{10B28384-C54E-9A70-E614-94DBE2516A42}"/>
              </a:ext>
            </a:extLst>
          </p:cNvPr>
          <p:cNvSpPr txBox="1"/>
          <p:nvPr/>
        </p:nvSpPr>
        <p:spPr>
          <a:xfrm>
            <a:off x="678094" y="1787703"/>
            <a:ext cx="3082248" cy="3693319"/>
          </a:xfrm>
          <a:prstGeom prst="rect">
            <a:avLst/>
          </a:prstGeom>
          <a:noFill/>
        </p:spPr>
        <p:txBody>
          <a:bodyPr wrap="square" rtlCol="0">
            <a:spAutoFit/>
          </a:bodyPr>
          <a:lstStyle/>
          <a:p>
            <a:r>
              <a:rPr lang="en-US" dirty="0"/>
              <a:t>Our last-year’s goal was for students to set a goal prior to reading. However, we noticed that students were often unable to create specific goals related to their learning.  We are hoping that by regularly discussing learning intentions and success criteria, students will be better equipped to set specific and achievable learning goals.</a:t>
            </a:r>
          </a:p>
          <a:p>
            <a:endParaRPr lang="en-US" dirty="0"/>
          </a:p>
        </p:txBody>
      </p:sp>
      <p:sp>
        <p:nvSpPr>
          <p:cNvPr id="4" name="TextBox 3">
            <a:extLst>
              <a:ext uri="{FF2B5EF4-FFF2-40B4-BE49-F238E27FC236}">
                <a16:creationId xmlns:a16="http://schemas.microsoft.com/office/drawing/2014/main" id="{84932952-9FE2-68DC-D6DF-8D970EDC45FD}"/>
              </a:ext>
            </a:extLst>
          </p:cNvPr>
          <p:cNvSpPr txBox="1"/>
          <p:nvPr/>
        </p:nvSpPr>
        <p:spPr>
          <a:xfrm>
            <a:off x="4500081" y="1787703"/>
            <a:ext cx="3246634" cy="954107"/>
          </a:xfrm>
          <a:prstGeom prst="rect">
            <a:avLst/>
          </a:prstGeom>
          <a:noFill/>
        </p:spPr>
        <p:txBody>
          <a:bodyPr wrap="square" rtlCol="0">
            <a:spAutoFit/>
          </a:bodyPr>
          <a:lstStyle/>
          <a:p>
            <a:pPr algn="ctr"/>
            <a:r>
              <a:rPr lang="en-US" sz="2800" dirty="0"/>
              <a:t>Learning Intentions &amp; Success Criteria</a:t>
            </a:r>
          </a:p>
        </p:txBody>
      </p:sp>
      <p:sp>
        <p:nvSpPr>
          <p:cNvPr id="5" name="TextBox 4">
            <a:extLst>
              <a:ext uri="{FF2B5EF4-FFF2-40B4-BE49-F238E27FC236}">
                <a16:creationId xmlns:a16="http://schemas.microsoft.com/office/drawing/2014/main" id="{156E9983-AC24-2C47-B3A7-6C640ECE027B}"/>
              </a:ext>
            </a:extLst>
          </p:cNvPr>
          <p:cNvSpPr txBox="1"/>
          <p:nvPr/>
        </p:nvSpPr>
        <p:spPr>
          <a:xfrm>
            <a:off x="8445357" y="1787703"/>
            <a:ext cx="3068549" cy="2031325"/>
          </a:xfrm>
          <a:prstGeom prst="rect">
            <a:avLst/>
          </a:prstGeom>
          <a:noFill/>
        </p:spPr>
        <p:txBody>
          <a:bodyPr wrap="square" rtlCol="0">
            <a:spAutoFit/>
          </a:bodyPr>
          <a:lstStyle/>
          <a:p>
            <a:r>
              <a:rPr lang="en-US" sz="1800" dirty="0">
                <a:effectLst/>
                <a:latin typeface="Segoe UI" panose="020B0502040204020203" pitchFamily="34" charset="0"/>
              </a:rPr>
              <a:t>If all teachers post learning intentions and success criteria in the classroom and teach students to use success criteria, will students improve in literacy and numeracy? </a:t>
            </a:r>
            <a:endParaRPr lang="en-US" dirty="0"/>
          </a:p>
        </p:txBody>
      </p:sp>
    </p:spTree>
    <p:extLst>
      <p:ext uri="{BB962C8B-B14F-4D97-AF65-F5344CB8AC3E}">
        <p14:creationId xmlns:p14="http://schemas.microsoft.com/office/powerpoint/2010/main" val="92390905"/>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12</a:t>
            </a:fld>
            <a:endParaRPr lang="en-US" sz="1600" b="1" dirty="0">
              <a:solidFill>
                <a:srgbClr val="215572"/>
              </a:solidFill>
            </a:endParaRPr>
          </a:p>
        </p:txBody>
      </p:sp>
      <p:sp>
        <p:nvSpPr>
          <p:cNvPr id="2" name="TextBox 1">
            <a:extLst>
              <a:ext uri="{FF2B5EF4-FFF2-40B4-BE49-F238E27FC236}">
                <a16:creationId xmlns:a16="http://schemas.microsoft.com/office/drawing/2014/main" id="{720F9F78-D137-2973-86FA-3158B8A81500}"/>
              </a:ext>
            </a:extLst>
          </p:cNvPr>
          <p:cNvSpPr txBox="1"/>
          <p:nvPr/>
        </p:nvSpPr>
        <p:spPr>
          <a:xfrm>
            <a:off x="362652" y="1521685"/>
            <a:ext cx="3459335" cy="5078313"/>
          </a:xfrm>
          <a:prstGeom prst="rect">
            <a:avLst/>
          </a:prstGeom>
          <a:noFill/>
        </p:spPr>
        <p:txBody>
          <a:bodyPr wrap="square" rtlCol="0">
            <a:spAutoFit/>
          </a:bodyPr>
          <a:lstStyle/>
          <a:p>
            <a:r>
              <a:rPr lang="en-US" dirty="0"/>
              <a:t>Our data indicates that a high percentage of students never or almost never set learning goals. In addition, up to 15% of students feel that they do not know what will be considered when marking their work. A recent survey of Core Competency Reflections indicated that only 4% of students were able to set specific, measurable and attainable goals. It is difficult to set specific and achievable goals when students do not know the intention of the lesson, and they are unsure of what success criteria are being used to evaluate progress.</a:t>
            </a:r>
          </a:p>
          <a:p>
            <a:endParaRPr lang="en-US" dirty="0">
              <a:solidFill>
                <a:srgbClr val="215572"/>
              </a:solidFill>
              <a:latin typeface="Roboto" panose="02000000000000000000" pitchFamily="2" charset="0"/>
              <a:ea typeface="Roboto" panose="02000000000000000000" pitchFamily="2" charset="0"/>
            </a:endParaRPr>
          </a:p>
        </p:txBody>
      </p:sp>
      <p:graphicFrame>
        <p:nvGraphicFramePr>
          <p:cNvPr id="7" name="Chart 6">
            <a:extLst>
              <a:ext uri="{FF2B5EF4-FFF2-40B4-BE49-F238E27FC236}">
                <a16:creationId xmlns:a16="http://schemas.microsoft.com/office/drawing/2014/main" id="{BE6D12CA-8AAB-E81C-6D5A-8CD11A685BEE}"/>
              </a:ext>
            </a:extLst>
          </p:cNvPr>
          <p:cNvGraphicFramePr/>
          <p:nvPr>
            <p:extLst>
              <p:ext uri="{D42A27DB-BD31-4B8C-83A1-F6EECF244321}">
                <p14:modId xmlns:p14="http://schemas.microsoft.com/office/powerpoint/2010/main" val="3534459818"/>
              </p:ext>
            </p:extLst>
          </p:nvPr>
        </p:nvGraphicFramePr>
        <p:xfrm>
          <a:off x="5137080" y="640951"/>
          <a:ext cx="4911046" cy="2564586"/>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8248A21D-B4BE-FB93-6AD1-AC6AD178F3B9}"/>
              </a:ext>
            </a:extLst>
          </p:cNvPr>
          <p:cNvSpPr txBox="1"/>
          <p:nvPr/>
        </p:nvSpPr>
        <p:spPr>
          <a:xfrm>
            <a:off x="4099389" y="3039820"/>
            <a:ext cx="6822041" cy="276999"/>
          </a:xfrm>
          <a:prstGeom prst="rect">
            <a:avLst/>
          </a:prstGeom>
          <a:noFill/>
        </p:spPr>
        <p:txBody>
          <a:bodyPr wrap="square" rtlCol="0">
            <a:spAutoFit/>
          </a:bodyPr>
          <a:lstStyle/>
          <a:p>
            <a:pPr algn="ctr"/>
            <a:r>
              <a:rPr lang="en-US" sz="1200" dirty="0"/>
              <a:t>Source: Student Learning Survey</a:t>
            </a:r>
          </a:p>
        </p:txBody>
      </p:sp>
      <p:graphicFrame>
        <p:nvGraphicFramePr>
          <p:cNvPr id="10" name="Chart 9">
            <a:extLst>
              <a:ext uri="{FF2B5EF4-FFF2-40B4-BE49-F238E27FC236}">
                <a16:creationId xmlns:a16="http://schemas.microsoft.com/office/drawing/2014/main" id="{214BC882-CE8F-84C0-AE86-2EB6C78717B0}"/>
              </a:ext>
            </a:extLst>
          </p:cNvPr>
          <p:cNvGraphicFramePr/>
          <p:nvPr>
            <p:extLst>
              <p:ext uri="{D42A27DB-BD31-4B8C-83A1-F6EECF244321}">
                <p14:modId xmlns:p14="http://schemas.microsoft.com/office/powerpoint/2010/main" val="2085223649"/>
              </p:ext>
            </p:extLst>
          </p:nvPr>
        </p:nvGraphicFramePr>
        <p:xfrm>
          <a:off x="4682732" y="3323151"/>
          <a:ext cx="6475002" cy="28151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33072357"/>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13</a:t>
            </a:fld>
            <a:endParaRPr lang="en-US" sz="1600" b="1" dirty="0">
              <a:solidFill>
                <a:srgbClr val="215572"/>
              </a:solidFill>
            </a:endParaRPr>
          </a:p>
        </p:txBody>
      </p:sp>
      <p:pic>
        <p:nvPicPr>
          <p:cNvPr id="4" name="Picture 3" descr="Graphical user interface, application&#10;&#10;Description automatically generated">
            <a:extLst>
              <a:ext uri="{FF2B5EF4-FFF2-40B4-BE49-F238E27FC236}">
                <a16:creationId xmlns:a16="http://schemas.microsoft.com/office/drawing/2014/main" id="{27DD4B0F-D8B6-244D-88E2-89A0DEB134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907" r="2012"/>
          <a:stretch/>
        </p:blipFill>
        <p:spPr>
          <a:xfrm>
            <a:off x="1488440" y="1822164"/>
            <a:ext cx="9215120" cy="4337123"/>
          </a:xfrm>
          <a:prstGeom prst="rect">
            <a:avLst/>
          </a:prstGeom>
        </p:spPr>
      </p:pic>
      <p:sp>
        <p:nvSpPr>
          <p:cNvPr id="2" name="TextBox 1">
            <a:extLst>
              <a:ext uri="{FF2B5EF4-FFF2-40B4-BE49-F238E27FC236}">
                <a16:creationId xmlns:a16="http://schemas.microsoft.com/office/drawing/2014/main" id="{784CC56E-7D92-8D35-A48F-59BA151121C2}"/>
              </a:ext>
            </a:extLst>
          </p:cNvPr>
          <p:cNvSpPr txBox="1"/>
          <p:nvPr/>
        </p:nvSpPr>
        <p:spPr>
          <a:xfrm>
            <a:off x="8938517" y="4202130"/>
            <a:ext cx="1684962"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bg1"/>
                </a:solidFill>
              </a:rPr>
              <a:t>Learning Rounds;</a:t>
            </a:r>
          </a:p>
          <a:p>
            <a:pPr marL="285750" indent="-285750">
              <a:buFont typeface="Arial" panose="020B0604020202020204" pitchFamily="34" charset="0"/>
              <a:buChar char="•"/>
            </a:pPr>
            <a:r>
              <a:rPr lang="en-US" sz="1400" dirty="0">
                <a:solidFill>
                  <a:schemeClr val="bg1"/>
                </a:solidFill>
              </a:rPr>
              <a:t>Leader in Me™ goal-setting resources;</a:t>
            </a:r>
          </a:p>
          <a:p>
            <a:pPr marL="285750" indent="-285750">
              <a:buFont typeface="Arial" panose="020B0604020202020204" pitchFamily="34" charset="0"/>
              <a:buChar char="•"/>
            </a:pPr>
            <a:r>
              <a:rPr lang="en-US" sz="1400" dirty="0">
                <a:solidFill>
                  <a:schemeClr val="bg1"/>
                </a:solidFill>
              </a:rPr>
              <a:t>Staff Meetings</a:t>
            </a:r>
          </a:p>
        </p:txBody>
      </p:sp>
      <p:sp>
        <p:nvSpPr>
          <p:cNvPr id="6" name="TextBox 5">
            <a:extLst>
              <a:ext uri="{FF2B5EF4-FFF2-40B4-BE49-F238E27FC236}">
                <a16:creationId xmlns:a16="http://schemas.microsoft.com/office/drawing/2014/main" id="{3BE715E7-58E9-FF7D-E20B-BA52BB5B6EBF}"/>
              </a:ext>
            </a:extLst>
          </p:cNvPr>
          <p:cNvSpPr txBox="1"/>
          <p:nvPr/>
        </p:nvSpPr>
        <p:spPr>
          <a:xfrm>
            <a:off x="3359649" y="3976099"/>
            <a:ext cx="1787704" cy="1692771"/>
          </a:xfrm>
          <a:prstGeom prst="rect">
            <a:avLst/>
          </a:prstGeom>
          <a:noFill/>
        </p:spPr>
        <p:txBody>
          <a:bodyPr wrap="square" rtlCol="0">
            <a:spAutoFit/>
          </a:bodyPr>
          <a:lstStyle/>
          <a:p>
            <a:pPr algn="ctr"/>
            <a:r>
              <a:rPr lang="en-US" dirty="0">
                <a:solidFill>
                  <a:schemeClr val="bg1"/>
                </a:solidFill>
              </a:rPr>
              <a:t>10% </a:t>
            </a:r>
          </a:p>
          <a:p>
            <a:pPr algn="ctr"/>
            <a:r>
              <a:rPr lang="en-US" sz="1200" dirty="0">
                <a:solidFill>
                  <a:schemeClr val="bg1"/>
                </a:solidFill>
              </a:rPr>
              <a:t>increase in the number of students set specific, measurable and achievable goals for learning  based on learning intentions and success criteria</a:t>
            </a:r>
            <a:r>
              <a:rPr lang="en-US" sz="1400" dirty="0">
                <a:solidFill>
                  <a:schemeClr val="bg1"/>
                </a:solidFill>
              </a:rPr>
              <a:t>.</a:t>
            </a:r>
          </a:p>
        </p:txBody>
      </p:sp>
      <p:sp>
        <p:nvSpPr>
          <p:cNvPr id="7" name="TextBox 6">
            <a:extLst>
              <a:ext uri="{FF2B5EF4-FFF2-40B4-BE49-F238E27FC236}">
                <a16:creationId xmlns:a16="http://schemas.microsoft.com/office/drawing/2014/main" id="{F8F11F33-85A6-941D-618E-7B3EB467719E}"/>
              </a:ext>
            </a:extLst>
          </p:cNvPr>
          <p:cNvSpPr txBox="1"/>
          <p:nvPr/>
        </p:nvSpPr>
        <p:spPr>
          <a:xfrm>
            <a:off x="5219272" y="3976099"/>
            <a:ext cx="1787704" cy="1200329"/>
          </a:xfrm>
          <a:prstGeom prst="rect">
            <a:avLst/>
          </a:prstGeom>
          <a:noFill/>
        </p:spPr>
        <p:txBody>
          <a:bodyPr wrap="square" rtlCol="0">
            <a:spAutoFit/>
          </a:bodyPr>
          <a:lstStyle/>
          <a:p>
            <a:pPr algn="ctr"/>
            <a:r>
              <a:rPr lang="en-US" dirty="0">
                <a:solidFill>
                  <a:schemeClr val="bg1"/>
                </a:solidFill>
              </a:rPr>
              <a:t>Spring 2023-administer Student Learning Survey</a:t>
            </a:r>
          </a:p>
        </p:txBody>
      </p:sp>
      <p:sp>
        <p:nvSpPr>
          <p:cNvPr id="8" name="TextBox 7">
            <a:extLst>
              <a:ext uri="{FF2B5EF4-FFF2-40B4-BE49-F238E27FC236}">
                <a16:creationId xmlns:a16="http://schemas.microsoft.com/office/drawing/2014/main" id="{AB5316CD-B7A8-1DC6-C3F8-C8CC37590AAF}"/>
              </a:ext>
            </a:extLst>
          </p:cNvPr>
          <p:cNvSpPr txBox="1"/>
          <p:nvPr/>
        </p:nvSpPr>
        <p:spPr>
          <a:xfrm>
            <a:off x="7006976" y="4202130"/>
            <a:ext cx="1787704" cy="1384995"/>
          </a:xfrm>
          <a:prstGeom prst="rect">
            <a:avLst/>
          </a:prstGeom>
          <a:noFill/>
        </p:spPr>
        <p:txBody>
          <a:bodyPr wrap="square" rtlCol="0">
            <a:spAutoFit/>
          </a:bodyPr>
          <a:lstStyle/>
          <a:p>
            <a:pPr algn="ctr"/>
            <a:r>
              <a:rPr lang="en-US" sz="1400" dirty="0">
                <a:solidFill>
                  <a:schemeClr val="bg1"/>
                </a:solidFill>
              </a:rPr>
              <a:t>5 staff meetings in the year will be dedicated to learning more about learning intentions and success criteria. </a:t>
            </a:r>
          </a:p>
        </p:txBody>
      </p:sp>
      <p:sp>
        <p:nvSpPr>
          <p:cNvPr id="9" name="TextBox 8">
            <a:extLst>
              <a:ext uri="{FF2B5EF4-FFF2-40B4-BE49-F238E27FC236}">
                <a16:creationId xmlns:a16="http://schemas.microsoft.com/office/drawing/2014/main" id="{7CA334A4-0EC9-CF52-B8BD-5E9D3CB3866E}"/>
              </a:ext>
            </a:extLst>
          </p:cNvPr>
          <p:cNvSpPr txBox="1"/>
          <p:nvPr/>
        </p:nvSpPr>
        <p:spPr>
          <a:xfrm>
            <a:off x="1568521" y="4202130"/>
            <a:ext cx="1647291" cy="1446550"/>
          </a:xfrm>
          <a:prstGeom prst="rect">
            <a:avLst/>
          </a:prstGeom>
          <a:noFill/>
        </p:spPr>
        <p:txBody>
          <a:bodyPr wrap="square" rtlCol="0">
            <a:spAutoFit/>
          </a:bodyPr>
          <a:lstStyle/>
          <a:p>
            <a:pPr algn="ctr"/>
            <a:r>
              <a:rPr lang="en-US" dirty="0">
                <a:solidFill>
                  <a:schemeClr val="bg1"/>
                </a:solidFill>
              </a:rPr>
              <a:t>3X per year</a:t>
            </a:r>
          </a:p>
          <a:p>
            <a:pPr algn="ctr"/>
            <a:r>
              <a:rPr lang="en-US" sz="1400" dirty="0">
                <a:solidFill>
                  <a:schemeClr val="bg1"/>
                </a:solidFill>
              </a:rPr>
              <a:t>Students will include their Wildly Important Goals in their learning portfolio.</a:t>
            </a:r>
          </a:p>
        </p:txBody>
      </p:sp>
    </p:spTree>
    <p:extLst>
      <p:ext uri="{BB962C8B-B14F-4D97-AF65-F5344CB8AC3E}">
        <p14:creationId xmlns:p14="http://schemas.microsoft.com/office/powerpoint/2010/main" val="1802372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14</a:t>
            </a:fld>
            <a:endParaRPr lang="en-US" sz="1600" b="1" dirty="0">
              <a:solidFill>
                <a:srgbClr val="215572"/>
              </a:solidFill>
            </a:endParaRPr>
          </a:p>
        </p:txBody>
      </p:sp>
      <p:sp>
        <p:nvSpPr>
          <p:cNvPr id="2" name="TextBox 1">
            <a:extLst>
              <a:ext uri="{FF2B5EF4-FFF2-40B4-BE49-F238E27FC236}">
                <a16:creationId xmlns:a16="http://schemas.microsoft.com/office/drawing/2014/main" id="{720F9F78-D137-2973-86FA-3158B8A81500}"/>
              </a:ext>
            </a:extLst>
          </p:cNvPr>
          <p:cNvSpPr txBox="1"/>
          <p:nvPr/>
        </p:nvSpPr>
        <p:spPr>
          <a:xfrm>
            <a:off x="383200" y="2241253"/>
            <a:ext cx="6540759" cy="3323987"/>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215572"/>
                </a:solidFill>
                <a:latin typeface="Roboto" panose="02000000000000000000" pitchFamily="2" charset="0"/>
                <a:ea typeface="Roboto" panose="02000000000000000000" pitchFamily="2" charset="0"/>
              </a:rPr>
              <a:t>Dylan </a:t>
            </a:r>
            <a:r>
              <a:rPr lang="en-US" sz="2400" dirty="0" err="1">
                <a:solidFill>
                  <a:srgbClr val="215572"/>
                </a:solidFill>
                <a:latin typeface="Roboto" panose="02000000000000000000" pitchFamily="2" charset="0"/>
                <a:ea typeface="Roboto" panose="02000000000000000000" pitchFamily="2" charset="0"/>
              </a:rPr>
              <a:t>Wiliam</a:t>
            </a:r>
            <a:r>
              <a:rPr lang="en-US" sz="2400" dirty="0">
                <a:solidFill>
                  <a:srgbClr val="215572"/>
                </a:solidFill>
                <a:latin typeface="Roboto" panose="02000000000000000000" pitchFamily="2" charset="0"/>
                <a:ea typeface="Roboto" panose="02000000000000000000" pitchFamily="2" charset="0"/>
              </a:rPr>
              <a:t> videos on Learning Intentions viewed at staff meetings and Professional Development days;</a:t>
            </a:r>
          </a:p>
          <a:p>
            <a:pPr marL="285750" indent="-285750">
              <a:buFont typeface="Arial" panose="020B0604020202020204" pitchFamily="34" charset="0"/>
              <a:buChar char="•"/>
            </a:pPr>
            <a:r>
              <a:rPr lang="en-US" sz="2400" dirty="0">
                <a:solidFill>
                  <a:srgbClr val="215572"/>
                </a:solidFill>
                <a:latin typeface="Roboto" panose="02000000000000000000" pitchFamily="2" charset="0"/>
                <a:ea typeface="Roboto" panose="02000000000000000000" pitchFamily="2" charset="0"/>
              </a:rPr>
              <a:t>Articles by Connie Moss and Susan Brookhart on “learning targets” discussed at staff meetings;</a:t>
            </a:r>
          </a:p>
          <a:p>
            <a:pPr marL="285750" indent="-285750">
              <a:buFont typeface="Arial" panose="020B0604020202020204" pitchFamily="34" charset="0"/>
              <a:buChar char="•"/>
            </a:pPr>
            <a:r>
              <a:rPr lang="en-US" sz="2400" dirty="0">
                <a:solidFill>
                  <a:srgbClr val="215572"/>
                </a:solidFill>
                <a:latin typeface="Roboto" panose="02000000000000000000" pitchFamily="2" charset="0"/>
                <a:ea typeface="Roboto" panose="02000000000000000000" pitchFamily="2" charset="0"/>
              </a:rPr>
              <a:t>Regular Learning Rounds will be used to observe methods of implementation;</a:t>
            </a:r>
          </a:p>
          <a:p>
            <a:pPr marL="285750" indent="-285750">
              <a:buFont typeface="Arial" panose="020B0604020202020204" pitchFamily="34" charset="0"/>
              <a:buChar char="•"/>
            </a:pPr>
            <a:endParaRPr lang="en-US" dirty="0">
              <a:solidFill>
                <a:srgbClr val="215572"/>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254185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15</a:t>
            </a:fld>
            <a:endParaRPr lang="en-US" sz="1600" b="1" dirty="0">
              <a:solidFill>
                <a:srgbClr val="215572"/>
              </a:solidFill>
            </a:endParaRPr>
          </a:p>
        </p:txBody>
      </p:sp>
      <p:sp>
        <p:nvSpPr>
          <p:cNvPr id="8" name="Rectangle 7">
            <a:extLst>
              <a:ext uri="{FF2B5EF4-FFF2-40B4-BE49-F238E27FC236}">
                <a16:creationId xmlns:a16="http://schemas.microsoft.com/office/drawing/2014/main" id="{8CCD319D-D0DB-CA4C-B995-4DF56BEFAAD6}"/>
              </a:ext>
            </a:extLst>
          </p:cNvPr>
          <p:cNvSpPr/>
          <p:nvPr/>
        </p:nvSpPr>
        <p:spPr>
          <a:xfrm>
            <a:off x="8310880" y="-5080"/>
            <a:ext cx="3441849" cy="3428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919ECF0-CECB-AA3D-C973-E11804309FD6}"/>
              </a:ext>
            </a:extLst>
          </p:cNvPr>
          <p:cNvSpPr txBox="1"/>
          <p:nvPr/>
        </p:nvSpPr>
        <p:spPr>
          <a:xfrm>
            <a:off x="12737145" y="-361826"/>
            <a:ext cx="2486560" cy="369332"/>
          </a:xfrm>
          <a:prstGeom prst="rect">
            <a:avLst/>
          </a:prstGeom>
          <a:noFill/>
        </p:spPr>
        <p:txBody>
          <a:bodyPr wrap="square" rtlCol="0">
            <a:spAutoFit/>
          </a:bodyPr>
          <a:lstStyle/>
          <a:p>
            <a:pPr algn="ctr"/>
            <a:r>
              <a:rPr lang="en-US" dirty="0">
                <a:solidFill>
                  <a:srgbClr val="215572"/>
                </a:solidFill>
                <a:latin typeface="Roboto" panose="02000000000000000000" pitchFamily="2" charset="0"/>
                <a:ea typeface="Roboto" panose="02000000000000000000" pitchFamily="2" charset="0"/>
              </a:rPr>
              <a:t>&lt;Insert Image&gt;</a:t>
            </a:r>
          </a:p>
        </p:txBody>
      </p:sp>
      <p:sp>
        <p:nvSpPr>
          <p:cNvPr id="10" name="TextBox 9">
            <a:extLst>
              <a:ext uri="{FF2B5EF4-FFF2-40B4-BE49-F238E27FC236}">
                <a16:creationId xmlns:a16="http://schemas.microsoft.com/office/drawing/2014/main" id="{35CAE220-74FD-BEEC-E422-D372E251B151}"/>
              </a:ext>
            </a:extLst>
          </p:cNvPr>
          <p:cNvSpPr txBox="1"/>
          <p:nvPr/>
        </p:nvSpPr>
        <p:spPr>
          <a:xfrm>
            <a:off x="398759" y="2160395"/>
            <a:ext cx="4618866" cy="461665"/>
          </a:xfrm>
          <a:prstGeom prst="rect">
            <a:avLst/>
          </a:prstGeom>
          <a:noFill/>
        </p:spPr>
        <p:txBody>
          <a:bodyPr wrap="square" rtlCol="0">
            <a:spAutoFit/>
          </a:bodyPr>
          <a:lstStyle/>
          <a:p>
            <a:r>
              <a:rPr lang="en-US" sz="2400" dirty="0">
                <a:solidFill>
                  <a:srgbClr val="24A9DC"/>
                </a:solidFill>
                <a:latin typeface="Roboto" panose="02000000000000000000" pitchFamily="2" charset="0"/>
                <a:ea typeface="Roboto" panose="02000000000000000000" pitchFamily="2" charset="0"/>
              </a:rPr>
              <a:t>Growing Capacity of Self and Others</a:t>
            </a:r>
          </a:p>
        </p:txBody>
      </p:sp>
      <p:pic>
        <p:nvPicPr>
          <p:cNvPr id="16" name="Picture 15">
            <a:extLst>
              <a:ext uri="{FF2B5EF4-FFF2-40B4-BE49-F238E27FC236}">
                <a16:creationId xmlns:a16="http://schemas.microsoft.com/office/drawing/2014/main" id="{99457D60-989C-B480-B8E9-4859E3E04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2814" y="4323742"/>
            <a:ext cx="3441849" cy="3441849"/>
          </a:xfrm>
          <a:prstGeom prst="rect">
            <a:avLst/>
          </a:prstGeom>
        </p:spPr>
      </p:pic>
      <p:sp>
        <p:nvSpPr>
          <p:cNvPr id="2" name="TextBox 1">
            <a:extLst>
              <a:ext uri="{FF2B5EF4-FFF2-40B4-BE49-F238E27FC236}">
                <a16:creationId xmlns:a16="http://schemas.microsoft.com/office/drawing/2014/main" id="{BAA139A4-4457-FC3F-FF98-B9F9B235C3F5}"/>
              </a:ext>
            </a:extLst>
          </p:cNvPr>
          <p:cNvSpPr txBox="1"/>
          <p:nvPr/>
        </p:nvSpPr>
        <p:spPr>
          <a:xfrm>
            <a:off x="809725" y="3739794"/>
            <a:ext cx="6967812" cy="1846659"/>
          </a:xfrm>
          <a:prstGeom prst="rect">
            <a:avLst/>
          </a:prstGeom>
          <a:noFill/>
        </p:spPr>
        <p:txBody>
          <a:bodyPr wrap="square" rtlCol="0">
            <a:spAutoFit/>
          </a:bodyPr>
          <a:lstStyle/>
          <a:p>
            <a:r>
              <a:rPr lang="en-US" sz="4800" b="1" dirty="0"/>
              <a:t>To improve student self-reflection.</a:t>
            </a:r>
          </a:p>
          <a:p>
            <a:endParaRPr lang="en-US" dirty="0"/>
          </a:p>
        </p:txBody>
      </p:sp>
      <p:sp>
        <p:nvSpPr>
          <p:cNvPr id="4" name="TextBox 3">
            <a:extLst>
              <a:ext uri="{FF2B5EF4-FFF2-40B4-BE49-F238E27FC236}">
                <a16:creationId xmlns:a16="http://schemas.microsoft.com/office/drawing/2014/main" id="{6BD8CDBC-F181-7137-C174-6FB07B3B6C56}"/>
              </a:ext>
            </a:extLst>
          </p:cNvPr>
          <p:cNvSpPr txBox="1"/>
          <p:nvPr/>
        </p:nvSpPr>
        <p:spPr>
          <a:xfrm>
            <a:off x="904126" y="5414481"/>
            <a:ext cx="6358688" cy="923330"/>
          </a:xfrm>
          <a:prstGeom prst="rect">
            <a:avLst/>
          </a:prstGeom>
          <a:noFill/>
        </p:spPr>
        <p:txBody>
          <a:bodyPr wrap="square" rtlCol="0">
            <a:spAutoFit/>
          </a:bodyPr>
          <a:lstStyle/>
          <a:p>
            <a:r>
              <a:rPr lang="en-US" sz="1800" b="1" dirty="0"/>
              <a:t>Leader in Me™ focus:</a:t>
            </a:r>
          </a:p>
          <a:p>
            <a:pPr marL="457200" indent="-457200">
              <a:buFont typeface="Arial" panose="020B0604020202020204" pitchFamily="34" charset="0"/>
              <a:buChar char="•"/>
            </a:pPr>
            <a:r>
              <a:rPr lang="en-US" sz="1800" b="1" dirty="0"/>
              <a:t>Begin with the end in mind</a:t>
            </a:r>
          </a:p>
          <a:p>
            <a:endParaRPr lang="en-US" dirty="0"/>
          </a:p>
        </p:txBody>
      </p:sp>
      <p:pic>
        <p:nvPicPr>
          <p:cNvPr id="2050" name="Picture 2" descr="BC's Curriculum Core Competencies">
            <a:extLst>
              <a:ext uri="{FF2B5EF4-FFF2-40B4-BE49-F238E27FC236}">
                <a16:creationId xmlns:a16="http://schemas.microsoft.com/office/drawing/2014/main" id="{E58748DC-B9B0-213B-359D-E989D7A2F5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6676" y="175584"/>
            <a:ext cx="4336053" cy="4148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775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16</a:t>
            </a:fld>
            <a:endParaRPr lang="en-US" sz="1600" b="1" dirty="0">
              <a:solidFill>
                <a:srgbClr val="215572"/>
              </a:solidFill>
            </a:endParaRPr>
          </a:p>
        </p:txBody>
      </p:sp>
      <p:pic>
        <p:nvPicPr>
          <p:cNvPr id="10" name="Picture 9">
            <a:extLst>
              <a:ext uri="{FF2B5EF4-FFF2-40B4-BE49-F238E27FC236}">
                <a16:creationId xmlns:a16="http://schemas.microsoft.com/office/drawing/2014/main" id="{CFAA3DA7-558F-915C-8230-89E1C2BFD3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51" y="5054777"/>
            <a:ext cx="1833302" cy="1833302"/>
          </a:xfrm>
          <a:prstGeom prst="rect">
            <a:avLst/>
          </a:prstGeom>
        </p:spPr>
      </p:pic>
      <p:pic>
        <p:nvPicPr>
          <p:cNvPr id="12" name="Picture 11">
            <a:extLst>
              <a:ext uri="{FF2B5EF4-FFF2-40B4-BE49-F238E27FC236}">
                <a16:creationId xmlns:a16="http://schemas.microsoft.com/office/drawing/2014/main" id="{BCD6462B-76D5-0802-52C6-4124D98321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936877">
            <a:off x="7022431" y="709862"/>
            <a:ext cx="1391653" cy="1391653"/>
          </a:xfrm>
          <a:prstGeom prst="rect">
            <a:avLst/>
          </a:prstGeom>
        </p:spPr>
      </p:pic>
      <p:pic>
        <p:nvPicPr>
          <p:cNvPr id="16" name="Picture 15">
            <a:extLst>
              <a:ext uri="{FF2B5EF4-FFF2-40B4-BE49-F238E27FC236}">
                <a16:creationId xmlns:a16="http://schemas.microsoft.com/office/drawing/2014/main" id="{6489B7A7-48A6-1396-9859-E56F8C7E48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812701">
            <a:off x="10864515" y="4355706"/>
            <a:ext cx="1524493" cy="1524493"/>
          </a:xfrm>
          <a:prstGeom prst="rect">
            <a:avLst/>
          </a:prstGeom>
        </p:spPr>
      </p:pic>
      <p:sp>
        <p:nvSpPr>
          <p:cNvPr id="3" name="TextBox 2">
            <a:extLst>
              <a:ext uri="{FF2B5EF4-FFF2-40B4-BE49-F238E27FC236}">
                <a16:creationId xmlns:a16="http://schemas.microsoft.com/office/drawing/2014/main" id="{066B7E29-BC5A-BF63-EC95-CF69616E33E1}"/>
              </a:ext>
            </a:extLst>
          </p:cNvPr>
          <p:cNvSpPr txBox="1"/>
          <p:nvPr/>
        </p:nvSpPr>
        <p:spPr>
          <a:xfrm>
            <a:off x="626724" y="1767155"/>
            <a:ext cx="3184988" cy="4524315"/>
          </a:xfrm>
          <a:prstGeom prst="rect">
            <a:avLst/>
          </a:prstGeom>
          <a:noFill/>
        </p:spPr>
        <p:txBody>
          <a:bodyPr wrap="square" rtlCol="0">
            <a:spAutoFit/>
          </a:bodyPr>
          <a:lstStyle/>
          <a:p>
            <a:pPr algn="ctr"/>
            <a:r>
              <a:rPr lang="en-US" dirty="0"/>
              <a:t>We know that active participation in the development of learning portfolios leads to greater student self-reflection and meaning-making. Anecdotal evidence from Core Competency reflections suggests that many of our students are not yet able to reflect meaningfully on their growth in thinking; communication; and personal 	and social 	competencies.</a:t>
            </a:r>
          </a:p>
          <a:p>
            <a:pPr algn="ctr"/>
            <a:endParaRPr lang="en-US" dirty="0"/>
          </a:p>
        </p:txBody>
      </p:sp>
      <p:sp>
        <p:nvSpPr>
          <p:cNvPr id="4" name="TextBox 3">
            <a:extLst>
              <a:ext uri="{FF2B5EF4-FFF2-40B4-BE49-F238E27FC236}">
                <a16:creationId xmlns:a16="http://schemas.microsoft.com/office/drawing/2014/main" id="{FE38301D-881A-9B5C-F333-E7770AF87052}"/>
              </a:ext>
            </a:extLst>
          </p:cNvPr>
          <p:cNvSpPr txBox="1"/>
          <p:nvPr/>
        </p:nvSpPr>
        <p:spPr>
          <a:xfrm>
            <a:off x="4643919" y="1803223"/>
            <a:ext cx="2948683" cy="1661993"/>
          </a:xfrm>
          <a:prstGeom prst="rect">
            <a:avLst/>
          </a:prstGeom>
          <a:noFill/>
        </p:spPr>
        <p:txBody>
          <a:bodyPr wrap="square" rtlCol="0">
            <a:spAutoFit/>
          </a:bodyPr>
          <a:lstStyle/>
          <a:p>
            <a:pPr algn="ctr"/>
            <a:r>
              <a:rPr lang="en-US" sz="2800" b="1" dirty="0"/>
              <a:t>Learning and Leadership Portfolios</a:t>
            </a:r>
          </a:p>
          <a:p>
            <a:pPr algn="ctr"/>
            <a:endParaRPr lang="en-US" dirty="0"/>
          </a:p>
        </p:txBody>
      </p:sp>
      <p:sp>
        <p:nvSpPr>
          <p:cNvPr id="5" name="TextBox 4">
            <a:extLst>
              <a:ext uri="{FF2B5EF4-FFF2-40B4-BE49-F238E27FC236}">
                <a16:creationId xmlns:a16="http://schemas.microsoft.com/office/drawing/2014/main" id="{2C316E83-5F20-106F-E053-BD4E864CD3E9}"/>
              </a:ext>
            </a:extLst>
          </p:cNvPr>
          <p:cNvSpPr txBox="1"/>
          <p:nvPr/>
        </p:nvSpPr>
        <p:spPr>
          <a:xfrm>
            <a:off x="8352890" y="1803223"/>
            <a:ext cx="3212386" cy="3139321"/>
          </a:xfrm>
          <a:prstGeom prst="rect">
            <a:avLst/>
          </a:prstGeom>
          <a:noFill/>
        </p:spPr>
        <p:txBody>
          <a:bodyPr wrap="square" rtlCol="0">
            <a:spAutoFit/>
          </a:bodyPr>
          <a:lstStyle/>
          <a:p>
            <a:pPr algn="ctr"/>
            <a:r>
              <a:rPr lang="en-US" dirty="0"/>
              <a:t>If students routinely select and reflect upon academic and personal/social skills for a personal leadership and learning portfolio, will we see improved ability for students to speak about themselves as learners during student-led conferences and Core Competency reflections?</a:t>
            </a:r>
          </a:p>
          <a:p>
            <a:endParaRPr lang="en-US" dirty="0"/>
          </a:p>
        </p:txBody>
      </p:sp>
    </p:spTree>
    <p:extLst>
      <p:ext uri="{BB962C8B-B14F-4D97-AF65-F5344CB8AC3E}">
        <p14:creationId xmlns:p14="http://schemas.microsoft.com/office/powerpoint/2010/main" val="2713258668"/>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17</a:t>
            </a:fld>
            <a:endParaRPr lang="en-US" sz="1600" b="1" dirty="0">
              <a:solidFill>
                <a:srgbClr val="215572"/>
              </a:solidFill>
            </a:endParaRPr>
          </a:p>
        </p:txBody>
      </p:sp>
      <p:sp>
        <p:nvSpPr>
          <p:cNvPr id="4" name="TextBox 3">
            <a:extLst>
              <a:ext uri="{FF2B5EF4-FFF2-40B4-BE49-F238E27FC236}">
                <a16:creationId xmlns:a16="http://schemas.microsoft.com/office/drawing/2014/main" id="{81DD4913-1FB5-E076-C928-4C5961B5336B}"/>
              </a:ext>
            </a:extLst>
          </p:cNvPr>
          <p:cNvSpPr txBox="1"/>
          <p:nvPr/>
        </p:nvSpPr>
        <p:spPr>
          <a:xfrm>
            <a:off x="493161" y="1880170"/>
            <a:ext cx="3565132" cy="3970318"/>
          </a:xfrm>
          <a:prstGeom prst="rect">
            <a:avLst/>
          </a:prstGeom>
          <a:noFill/>
        </p:spPr>
        <p:txBody>
          <a:bodyPr wrap="square" rtlCol="0">
            <a:spAutoFit/>
          </a:bodyPr>
          <a:lstStyle/>
          <a:p>
            <a:r>
              <a:rPr lang="en-US" dirty="0"/>
              <a:t>A random sampling of 100 Core Competency reflections across all grade levels indicates that the majority of children (85%) reflect on the Core Competencies using a single sentence. Furthermore, 47% of reflections were connected to out-of-school pursuits and relationships, as compared to academic accomplishments (12%) or work habits (32%). Our students would benefit from further practice reflecting upon themselves as learners. </a:t>
            </a:r>
          </a:p>
        </p:txBody>
      </p:sp>
      <p:graphicFrame>
        <p:nvGraphicFramePr>
          <p:cNvPr id="6" name="Chart 5">
            <a:extLst>
              <a:ext uri="{FF2B5EF4-FFF2-40B4-BE49-F238E27FC236}">
                <a16:creationId xmlns:a16="http://schemas.microsoft.com/office/drawing/2014/main" id="{0C8D9CE1-A535-4A47-06D8-17C81E0E02A3}"/>
              </a:ext>
            </a:extLst>
          </p:cNvPr>
          <p:cNvGraphicFramePr/>
          <p:nvPr>
            <p:extLst>
              <p:ext uri="{D42A27DB-BD31-4B8C-83A1-F6EECF244321}">
                <p14:modId xmlns:p14="http://schemas.microsoft.com/office/powerpoint/2010/main" val="2418725554"/>
              </p:ext>
            </p:extLst>
          </p:nvPr>
        </p:nvGraphicFramePr>
        <p:xfrm>
          <a:off x="4058293" y="1565162"/>
          <a:ext cx="6359704" cy="4285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0366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18</a:t>
            </a:fld>
            <a:endParaRPr lang="en-US" sz="1600" b="1" dirty="0">
              <a:solidFill>
                <a:srgbClr val="215572"/>
              </a:solidFill>
            </a:endParaRPr>
          </a:p>
        </p:txBody>
      </p:sp>
      <p:pic>
        <p:nvPicPr>
          <p:cNvPr id="4" name="Picture 3" descr="Graphical user interface, application&#10;&#10;Description automatically generated">
            <a:extLst>
              <a:ext uri="{FF2B5EF4-FFF2-40B4-BE49-F238E27FC236}">
                <a16:creationId xmlns:a16="http://schemas.microsoft.com/office/drawing/2014/main" id="{27DD4B0F-D8B6-244D-88E2-89A0DEB134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907" r="2012"/>
          <a:stretch/>
        </p:blipFill>
        <p:spPr>
          <a:xfrm>
            <a:off x="1488440" y="1822164"/>
            <a:ext cx="9215120" cy="4337123"/>
          </a:xfrm>
          <a:prstGeom prst="rect">
            <a:avLst/>
          </a:prstGeom>
        </p:spPr>
      </p:pic>
      <p:sp>
        <p:nvSpPr>
          <p:cNvPr id="2" name="TextBox 1">
            <a:extLst>
              <a:ext uri="{FF2B5EF4-FFF2-40B4-BE49-F238E27FC236}">
                <a16:creationId xmlns:a16="http://schemas.microsoft.com/office/drawing/2014/main" id="{28BAC260-40D6-85A6-4E72-36117520CB61}"/>
              </a:ext>
            </a:extLst>
          </p:cNvPr>
          <p:cNvSpPr txBox="1"/>
          <p:nvPr/>
        </p:nvSpPr>
        <p:spPr>
          <a:xfrm>
            <a:off x="1530849" y="4181582"/>
            <a:ext cx="1736333" cy="1384995"/>
          </a:xfrm>
          <a:prstGeom prst="rect">
            <a:avLst/>
          </a:prstGeom>
          <a:noFill/>
        </p:spPr>
        <p:txBody>
          <a:bodyPr wrap="square" rtlCol="0">
            <a:spAutoFit/>
          </a:bodyPr>
          <a:lstStyle/>
          <a:p>
            <a:pPr algn="ctr"/>
            <a:r>
              <a:rPr lang="en-US" b="1" dirty="0">
                <a:solidFill>
                  <a:schemeClr val="bg1"/>
                </a:solidFill>
              </a:rPr>
              <a:t>3X/year</a:t>
            </a:r>
          </a:p>
          <a:p>
            <a:pPr algn="ctr"/>
            <a:r>
              <a:rPr lang="en-US" dirty="0">
                <a:solidFill>
                  <a:schemeClr val="bg1"/>
                </a:solidFill>
              </a:rPr>
              <a:t>Core </a:t>
            </a:r>
            <a:r>
              <a:rPr lang="en-US" sz="1600" dirty="0">
                <a:solidFill>
                  <a:schemeClr val="bg1"/>
                </a:solidFill>
              </a:rPr>
              <a:t>Competency Reflections included with formal reports</a:t>
            </a:r>
          </a:p>
        </p:txBody>
      </p:sp>
      <p:sp>
        <p:nvSpPr>
          <p:cNvPr id="5" name="TextBox 4">
            <a:extLst>
              <a:ext uri="{FF2B5EF4-FFF2-40B4-BE49-F238E27FC236}">
                <a16:creationId xmlns:a16="http://schemas.microsoft.com/office/drawing/2014/main" id="{CFAB0A70-EBA6-8CE7-A9B4-987C076675B8}"/>
              </a:ext>
            </a:extLst>
          </p:cNvPr>
          <p:cNvSpPr txBox="1"/>
          <p:nvPr/>
        </p:nvSpPr>
        <p:spPr>
          <a:xfrm>
            <a:off x="3390472" y="3976099"/>
            <a:ext cx="1736333" cy="1231106"/>
          </a:xfrm>
          <a:prstGeom prst="rect">
            <a:avLst/>
          </a:prstGeom>
          <a:noFill/>
        </p:spPr>
        <p:txBody>
          <a:bodyPr wrap="square" rtlCol="0">
            <a:spAutoFit/>
          </a:bodyPr>
          <a:lstStyle/>
          <a:p>
            <a:pPr algn="ctr"/>
            <a:r>
              <a:rPr lang="en-US" b="1" dirty="0">
                <a:solidFill>
                  <a:schemeClr val="bg1"/>
                </a:solidFill>
              </a:rPr>
              <a:t>100% </a:t>
            </a:r>
          </a:p>
          <a:p>
            <a:pPr algn="ctr"/>
            <a:r>
              <a:rPr lang="en-US" sz="1400" dirty="0">
                <a:solidFill>
                  <a:schemeClr val="bg1"/>
                </a:solidFill>
              </a:rPr>
              <a:t>of students will create a Leader in Me™ Leadership portfolio</a:t>
            </a:r>
          </a:p>
        </p:txBody>
      </p:sp>
      <p:sp>
        <p:nvSpPr>
          <p:cNvPr id="6" name="TextBox 5">
            <a:extLst>
              <a:ext uri="{FF2B5EF4-FFF2-40B4-BE49-F238E27FC236}">
                <a16:creationId xmlns:a16="http://schemas.microsoft.com/office/drawing/2014/main" id="{AB6802D6-63A6-EFF7-8300-3780E3165A18}"/>
              </a:ext>
            </a:extLst>
          </p:cNvPr>
          <p:cNvSpPr txBox="1"/>
          <p:nvPr/>
        </p:nvSpPr>
        <p:spPr>
          <a:xfrm>
            <a:off x="5250095" y="3976099"/>
            <a:ext cx="1736333" cy="1477328"/>
          </a:xfrm>
          <a:prstGeom prst="rect">
            <a:avLst/>
          </a:prstGeom>
          <a:noFill/>
        </p:spPr>
        <p:txBody>
          <a:bodyPr wrap="square" rtlCol="0">
            <a:spAutoFit/>
          </a:bodyPr>
          <a:lstStyle/>
          <a:p>
            <a:pPr algn="ctr"/>
            <a:r>
              <a:rPr lang="en-US" dirty="0">
                <a:solidFill>
                  <a:schemeClr val="bg1"/>
                </a:solidFill>
              </a:rPr>
              <a:t>December, 2023; March, 2024; and June, 2024 formal reporting dates</a:t>
            </a:r>
          </a:p>
        </p:txBody>
      </p:sp>
      <p:sp>
        <p:nvSpPr>
          <p:cNvPr id="7" name="TextBox 6">
            <a:extLst>
              <a:ext uri="{FF2B5EF4-FFF2-40B4-BE49-F238E27FC236}">
                <a16:creationId xmlns:a16="http://schemas.microsoft.com/office/drawing/2014/main" id="{670250E1-B971-4AF9-916C-08529FB9CC4B}"/>
              </a:ext>
            </a:extLst>
          </p:cNvPr>
          <p:cNvSpPr txBox="1"/>
          <p:nvPr/>
        </p:nvSpPr>
        <p:spPr>
          <a:xfrm>
            <a:off x="7078894" y="4181582"/>
            <a:ext cx="1736333" cy="1384995"/>
          </a:xfrm>
          <a:prstGeom prst="rect">
            <a:avLst/>
          </a:prstGeom>
          <a:noFill/>
        </p:spPr>
        <p:txBody>
          <a:bodyPr wrap="square" rtlCol="0">
            <a:spAutoFit/>
          </a:bodyPr>
          <a:lstStyle/>
          <a:p>
            <a:pPr algn="ctr"/>
            <a:r>
              <a:rPr lang="en-US" sz="1200" dirty="0">
                <a:solidFill>
                  <a:schemeClr val="bg1"/>
                </a:solidFill>
              </a:rPr>
              <a:t>5 staff meetings per year will be dedicated to learning how to support students to create Leader in Me™ and </a:t>
            </a:r>
            <a:r>
              <a:rPr lang="en-US" sz="1200" b="1" dirty="0" err="1">
                <a:solidFill>
                  <a:schemeClr val="bg1"/>
                </a:solidFill>
              </a:rPr>
              <a:t>SeeSaw</a:t>
            </a:r>
            <a:r>
              <a:rPr lang="en-US" sz="1200" dirty="0">
                <a:solidFill>
                  <a:schemeClr val="bg1"/>
                </a:solidFill>
              </a:rPr>
              <a:t> Leadership and Learning Portfolios.</a:t>
            </a:r>
          </a:p>
        </p:txBody>
      </p:sp>
      <p:sp>
        <p:nvSpPr>
          <p:cNvPr id="8" name="TextBox 7">
            <a:extLst>
              <a:ext uri="{FF2B5EF4-FFF2-40B4-BE49-F238E27FC236}">
                <a16:creationId xmlns:a16="http://schemas.microsoft.com/office/drawing/2014/main" id="{9A066E09-831B-1929-1D28-F3B30BCE659C}"/>
              </a:ext>
            </a:extLst>
          </p:cNvPr>
          <p:cNvSpPr txBox="1"/>
          <p:nvPr/>
        </p:nvSpPr>
        <p:spPr>
          <a:xfrm>
            <a:off x="8948791" y="3990725"/>
            <a:ext cx="1712360" cy="1938992"/>
          </a:xfrm>
          <a:prstGeom prst="rect">
            <a:avLst/>
          </a:prstGeom>
          <a:noFill/>
        </p:spPr>
        <p:txBody>
          <a:bodyPr wrap="square" rtlCol="0">
            <a:spAutoFit/>
          </a:bodyPr>
          <a:lstStyle/>
          <a:p>
            <a:pPr marL="285750" indent="-285750">
              <a:buFont typeface="Arial" panose="020B0604020202020204" pitchFamily="34" charset="0"/>
              <a:buChar char="•"/>
            </a:pPr>
            <a:r>
              <a:rPr lang="en-US" sz="1200" dirty="0">
                <a:solidFill>
                  <a:schemeClr val="bg1"/>
                </a:solidFill>
              </a:rPr>
              <a:t>Student-led Conferences;</a:t>
            </a:r>
          </a:p>
          <a:p>
            <a:pPr marL="285750" indent="-285750">
              <a:buFont typeface="Arial" panose="020B0604020202020204" pitchFamily="34" charset="0"/>
              <a:buChar char="•"/>
            </a:pPr>
            <a:r>
              <a:rPr lang="en-US" sz="1200" i="1" dirty="0" err="1">
                <a:solidFill>
                  <a:schemeClr val="bg1"/>
                </a:solidFill>
              </a:rPr>
              <a:t>SeeSaw</a:t>
            </a:r>
            <a:r>
              <a:rPr lang="en-US" sz="1200" dirty="0">
                <a:solidFill>
                  <a:schemeClr val="bg1"/>
                </a:solidFill>
              </a:rPr>
              <a:t> subscription for every classroom;</a:t>
            </a:r>
          </a:p>
          <a:p>
            <a:pPr marL="285750" indent="-285750">
              <a:buFont typeface="Arial" panose="020B0604020202020204" pitchFamily="34" charset="0"/>
              <a:buChar char="•"/>
            </a:pPr>
            <a:r>
              <a:rPr lang="en-US" sz="1200" dirty="0">
                <a:solidFill>
                  <a:schemeClr val="bg1"/>
                </a:solidFill>
              </a:rPr>
              <a:t>Leader in Me™ Leadership Portfolio resources;</a:t>
            </a:r>
          </a:p>
          <a:p>
            <a:pPr marL="285750" indent="-285750">
              <a:buFont typeface="Arial" panose="020B0604020202020204" pitchFamily="34" charset="0"/>
              <a:buChar char="•"/>
            </a:pPr>
            <a:r>
              <a:rPr lang="en-US" sz="1200" dirty="0">
                <a:solidFill>
                  <a:schemeClr val="bg1"/>
                </a:solidFill>
              </a:rPr>
              <a:t>Co-created self-reflection rubric</a:t>
            </a:r>
          </a:p>
        </p:txBody>
      </p:sp>
    </p:spTree>
    <p:extLst>
      <p:ext uri="{BB962C8B-B14F-4D97-AF65-F5344CB8AC3E}">
        <p14:creationId xmlns:p14="http://schemas.microsoft.com/office/powerpoint/2010/main" val="3244517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19</a:t>
            </a:fld>
            <a:endParaRPr lang="en-US" sz="1600" b="1" dirty="0">
              <a:solidFill>
                <a:srgbClr val="215572"/>
              </a:solidFill>
            </a:endParaRPr>
          </a:p>
        </p:txBody>
      </p:sp>
      <p:sp>
        <p:nvSpPr>
          <p:cNvPr id="2" name="TextBox 1">
            <a:extLst>
              <a:ext uri="{FF2B5EF4-FFF2-40B4-BE49-F238E27FC236}">
                <a16:creationId xmlns:a16="http://schemas.microsoft.com/office/drawing/2014/main" id="{720F9F78-D137-2973-86FA-3158B8A81500}"/>
              </a:ext>
            </a:extLst>
          </p:cNvPr>
          <p:cNvSpPr txBox="1"/>
          <p:nvPr/>
        </p:nvSpPr>
        <p:spPr>
          <a:xfrm>
            <a:off x="383200" y="2241253"/>
            <a:ext cx="8442301" cy="3416320"/>
          </a:xfrm>
          <a:prstGeom prst="rect">
            <a:avLst/>
          </a:prstGeom>
          <a:noFill/>
        </p:spPr>
        <p:txBody>
          <a:bodyPr wrap="square" rtlCol="0">
            <a:spAutoFit/>
          </a:bodyPr>
          <a:lstStyle/>
          <a:p>
            <a:pPr marL="285750" indent="-285750">
              <a:buFont typeface="Arial" panose="020B0604020202020204" pitchFamily="34" charset="0"/>
              <a:buChar char="•"/>
            </a:pPr>
            <a:r>
              <a:rPr lang="en-US" sz="2400" i="1" dirty="0" err="1">
                <a:solidFill>
                  <a:srgbClr val="215572"/>
                </a:solidFill>
                <a:latin typeface="Roboto" panose="02000000000000000000" pitchFamily="2" charset="0"/>
                <a:ea typeface="Roboto" panose="02000000000000000000" pitchFamily="2" charset="0"/>
              </a:rPr>
              <a:t>SeeSaw</a:t>
            </a:r>
            <a:r>
              <a:rPr lang="en-US" sz="2400" dirty="0">
                <a:solidFill>
                  <a:srgbClr val="215572"/>
                </a:solidFill>
                <a:latin typeface="Roboto" panose="02000000000000000000" pitchFamily="2" charset="0"/>
                <a:ea typeface="Roboto" panose="02000000000000000000" pitchFamily="2" charset="0"/>
              </a:rPr>
              <a:t> Resources about student learning portfolios will be reviewed during staff meetings and Professional Development days;</a:t>
            </a:r>
          </a:p>
          <a:p>
            <a:pPr marL="285750" indent="-285750">
              <a:buFont typeface="Arial" panose="020B0604020202020204" pitchFamily="34" charset="0"/>
              <a:buChar char="•"/>
            </a:pPr>
            <a:r>
              <a:rPr lang="en-US" sz="2400" dirty="0">
                <a:solidFill>
                  <a:srgbClr val="215572"/>
                </a:solidFill>
                <a:latin typeface="Roboto" panose="02000000000000000000" pitchFamily="2" charset="0"/>
                <a:ea typeface="Roboto" panose="02000000000000000000" pitchFamily="2" charset="0"/>
              </a:rPr>
              <a:t>Leader in Me™ student portfolio resources will be used to create a Leadership Portfolio for every student;</a:t>
            </a:r>
          </a:p>
          <a:p>
            <a:pPr marL="285750" indent="-285750">
              <a:buFont typeface="Arial" panose="020B0604020202020204" pitchFamily="34" charset="0"/>
              <a:buChar char="•"/>
            </a:pPr>
            <a:r>
              <a:rPr lang="en-US" sz="2400" dirty="0">
                <a:solidFill>
                  <a:srgbClr val="215572"/>
                </a:solidFill>
                <a:latin typeface="Roboto" panose="02000000000000000000" pitchFamily="2" charset="0"/>
                <a:ea typeface="Roboto" panose="02000000000000000000" pitchFamily="2" charset="0"/>
              </a:rPr>
              <a:t>Teachers will co-create a rubric identifying the criteria for a quality self-reflection;</a:t>
            </a:r>
          </a:p>
          <a:p>
            <a:pPr marL="285750" indent="-285750">
              <a:buFont typeface="Arial" panose="020B0604020202020204" pitchFamily="34" charset="0"/>
              <a:buChar char="•"/>
            </a:pPr>
            <a:r>
              <a:rPr lang="en-US" sz="2400" dirty="0">
                <a:solidFill>
                  <a:srgbClr val="215572"/>
                </a:solidFill>
                <a:latin typeface="Roboto" panose="02000000000000000000" pitchFamily="2" charset="0"/>
                <a:ea typeface="Roboto" panose="02000000000000000000" pitchFamily="2" charset="0"/>
              </a:rPr>
              <a:t>Students will generate Core Competency self-reflections at least 3 times/year prior to formal reports.</a:t>
            </a:r>
          </a:p>
        </p:txBody>
      </p:sp>
    </p:spTree>
    <p:extLst>
      <p:ext uri="{BB962C8B-B14F-4D97-AF65-F5344CB8AC3E}">
        <p14:creationId xmlns:p14="http://schemas.microsoft.com/office/powerpoint/2010/main" val="1201464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D06341-4448-4503-B29F-1016E0D654C0}"/>
              </a:ext>
            </a:extLst>
          </p:cNvPr>
          <p:cNvSpPr txBox="1"/>
          <p:nvPr/>
        </p:nvSpPr>
        <p:spPr>
          <a:xfrm>
            <a:off x="383200" y="1706157"/>
            <a:ext cx="6540759" cy="3293209"/>
          </a:xfrm>
          <a:prstGeom prst="rect">
            <a:avLst/>
          </a:prstGeom>
          <a:noFill/>
        </p:spPr>
        <p:txBody>
          <a:bodyPr wrap="square" rtlCol="0">
            <a:spAutoFit/>
          </a:bodyPr>
          <a:lstStyle/>
          <a:p>
            <a:r>
              <a:rPr lang="en-US" sz="1600" dirty="0">
                <a:solidFill>
                  <a:schemeClr val="bg1"/>
                </a:solidFill>
                <a:latin typeface="Roboto" panose="02000000000000000000" pitchFamily="2" charset="0"/>
                <a:ea typeface="Roboto" panose="02000000000000000000" pitchFamily="2" charset="0"/>
              </a:rPr>
              <a:t>I am pleased to present our School Success Plan goals for the 2023-2024 school year. These goals were developed in collaboration with all school staff and our school community through the May 2023 Community Engagement Evening. At J.A. Laird, we strive for continuous improvement  through programs like Leader in Me™, through collaboration with community agencies such as Groundswell Community Network and the Columbia Valley Food Bank, and through building strong relationships with the students and families in our school community.</a:t>
            </a:r>
          </a:p>
          <a:p>
            <a:endParaRPr lang="en-US" sz="1600" dirty="0">
              <a:solidFill>
                <a:schemeClr val="bg1"/>
              </a:solidFill>
              <a:latin typeface="Roboto" panose="02000000000000000000" pitchFamily="2" charset="0"/>
              <a:ea typeface="Roboto" panose="02000000000000000000" pitchFamily="2" charset="0"/>
            </a:endParaRPr>
          </a:p>
          <a:p>
            <a:r>
              <a:rPr lang="en-US" sz="1600" dirty="0">
                <a:solidFill>
                  <a:schemeClr val="bg1"/>
                </a:solidFill>
                <a:latin typeface="Roboto" panose="02000000000000000000" pitchFamily="2" charset="0"/>
                <a:ea typeface="Roboto" panose="02000000000000000000" pitchFamily="2" charset="0"/>
              </a:rPr>
              <a:t>I invite you to read through our goals, and partner with us as we strive to achieve great things in our work with the young people we are privileged to serve.</a:t>
            </a:r>
          </a:p>
        </p:txBody>
      </p:sp>
      <p:sp>
        <p:nvSpPr>
          <p:cNvPr id="3" name="Content Placeholder 3">
            <a:extLst>
              <a:ext uri="{FF2B5EF4-FFF2-40B4-BE49-F238E27FC236}">
                <a16:creationId xmlns:a16="http://schemas.microsoft.com/office/drawing/2014/main" id="{9C8603E5-AD64-4458-9D07-123FDB1BDFC1}"/>
              </a:ext>
            </a:extLst>
          </p:cNvPr>
          <p:cNvSpPr txBox="1">
            <a:spLocks/>
          </p:cNvSpPr>
          <p:nvPr/>
        </p:nvSpPr>
        <p:spPr>
          <a:xfrm>
            <a:off x="8722315" y="3429000"/>
            <a:ext cx="2513077" cy="2361848"/>
          </a:xfrm>
          <a:prstGeom prst="rect">
            <a:avLst/>
          </a:prstGeom>
          <a:blipFill>
            <a:blip r:embed="rId4"/>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solidFill>
                  <a:srgbClr val="24A9DC"/>
                </a:solidFill>
                <a:latin typeface="Roboto" panose="02000000000000000000" pitchFamily="2" charset="0"/>
                <a:ea typeface="Roboto" panose="02000000000000000000" pitchFamily="2" charset="0"/>
              </a:rPr>
              <a:t>&lt;Principal Photo&gt;</a:t>
            </a:r>
          </a:p>
        </p:txBody>
      </p:sp>
      <p:pic>
        <p:nvPicPr>
          <p:cNvPr id="22" name="Image" descr="Image">
            <a:extLst>
              <a:ext uri="{FF2B5EF4-FFF2-40B4-BE49-F238E27FC236}">
                <a16:creationId xmlns:a16="http://schemas.microsoft.com/office/drawing/2014/main" id="{AE10E6B2-32C8-23EC-2AE3-521BBFCE6235}"/>
              </a:ext>
            </a:extLst>
          </p:cNvPr>
          <p:cNvPicPr>
            <a:picLocks noChangeAspect="1"/>
          </p:cNvPicPr>
          <p:nvPr/>
        </p:nvPicPr>
        <p:blipFill rotWithShape="1">
          <a:blip r:embed="rId5"/>
          <a:srcRect r="46505" b="11904"/>
          <a:stretch/>
        </p:blipFill>
        <p:spPr>
          <a:xfrm>
            <a:off x="6839810" y="323655"/>
            <a:ext cx="1670597" cy="2531288"/>
          </a:xfrm>
          <a:prstGeom prst="rect">
            <a:avLst/>
          </a:prstGeom>
          <a:ln w="12700">
            <a:miter lim="400000"/>
          </a:ln>
        </p:spPr>
      </p:pic>
      <p:sp>
        <p:nvSpPr>
          <p:cNvPr id="24" name="Slide Number Placeholder 1">
            <a:extLst>
              <a:ext uri="{FF2B5EF4-FFF2-40B4-BE49-F238E27FC236}">
                <a16:creationId xmlns:a16="http://schemas.microsoft.com/office/drawing/2014/main" id="{817630B1-C850-C2CD-89DE-B1CBFFD6D9E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2</a:t>
            </a:fld>
            <a:endParaRPr lang="en-US" sz="1600" b="1" dirty="0">
              <a:solidFill>
                <a:schemeClr val="bg1"/>
              </a:solidFill>
            </a:endParaRPr>
          </a:p>
        </p:txBody>
      </p:sp>
      <p:sp>
        <p:nvSpPr>
          <p:cNvPr id="5" name="TextBox 4">
            <a:extLst>
              <a:ext uri="{FF2B5EF4-FFF2-40B4-BE49-F238E27FC236}">
                <a16:creationId xmlns:a16="http://schemas.microsoft.com/office/drawing/2014/main" id="{FFDD30F9-34E0-4DE8-98F5-54A75F7B754F}"/>
              </a:ext>
            </a:extLst>
          </p:cNvPr>
          <p:cNvSpPr txBox="1"/>
          <p:nvPr/>
        </p:nvSpPr>
        <p:spPr>
          <a:xfrm>
            <a:off x="8510407" y="5954233"/>
            <a:ext cx="3025919" cy="646331"/>
          </a:xfrm>
          <a:prstGeom prst="rect">
            <a:avLst/>
          </a:prstGeom>
          <a:noFill/>
        </p:spPr>
        <p:txBody>
          <a:bodyPr wrap="square" rtlCol="0">
            <a:spAutoFit/>
          </a:bodyPr>
          <a:lstStyle/>
          <a:p>
            <a:pPr algn="ctr"/>
            <a:r>
              <a:rPr lang="en-US" dirty="0">
                <a:solidFill>
                  <a:schemeClr val="bg1"/>
                </a:solidFill>
              </a:rPr>
              <a:t>Terri Ann Hayes, Principal</a:t>
            </a:r>
          </a:p>
          <a:p>
            <a:pPr algn="ctr"/>
            <a:r>
              <a:rPr lang="en-US" dirty="0">
                <a:solidFill>
                  <a:schemeClr val="bg1"/>
                </a:solidFill>
              </a:rPr>
              <a:t>J. A. Laird Elementary School</a:t>
            </a:r>
          </a:p>
        </p:txBody>
      </p:sp>
      <p:pic>
        <p:nvPicPr>
          <p:cNvPr id="6" name="Picture 5" descr="A person standing in front of a lake&#10;&#10;Description automatically generated">
            <a:extLst>
              <a:ext uri="{FF2B5EF4-FFF2-40B4-BE49-F238E27FC236}">
                <a16:creationId xmlns:a16="http://schemas.microsoft.com/office/drawing/2014/main" id="{556CE5CE-9583-101D-E777-FCADBDCAC2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10407" y="2065477"/>
            <a:ext cx="3124865" cy="3702531"/>
          </a:xfrm>
          <a:prstGeom prst="rect">
            <a:avLst/>
          </a:prstGeom>
        </p:spPr>
      </p:pic>
    </p:spTree>
    <p:extLst>
      <p:ext uri="{BB962C8B-B14F-4D97-AF65-F5344CB8AC3E}">
        <p14:creationId xmlns:p14="http://schemas.microsoft.com/office/powerpoint/2010/main" val="1280647978"/>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C2DA4C-369F-56C2-EB1C-786758F3631B}"/>
              </a:ext>
            </a:extLst>
          </p:cNvPr>
          <p:cNvSpPr/>
          <p:nvPr/>
        </p:nvSpPr>
        <p:spPr>
          <a:xfrm>
            <a:off x="8310880" y="3429000"/>
            <a:ext cx="3441849" cy="3428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20</a:t>
            </a:fld>
            <a:endParaRPr lang="en-US" sz="1600" b="1" dirty="0">
              <a:solidFill>
                <a:srgbClr val="215572"/>
              </a:solidFill>
            </a:endParaRPr>
          </a:p>
        </p:txBody>
      </p:sp>
      <p:sp>
        <p:nvSpPr>
          <p:cNvPr id="8" name="Rectangle 7">
            <a:extLst>
              <a:ext uri="{FF2B5EF4-FFF2-40B4-BE49-F238E27FC236}">
                <a16:creationId xmlns:a16="http://schemas.microsoft.com/office/drawing/2014/main" id="{8CCD319D-D0DB-CA4C-B995-4DF56BEFAAD6}"/>
              </a:ext>
            </a:extLst>
          </p:cNvPr>
          <p:cNvSpPr/>
          <p:nvPr/>
        </p:nvSpPr>
        <p:spPr>
          <a:xfrm>
            <a:off x="8310880" y="-5080"/>
            <a:ext cx="3441849" cy="3428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919ECF0-CECB-AA3D-C973-E11804309FD6}"/>
              </a:ext>
            </a:extLst>
          </p:cNvPr>
          <p:cNvSpPr txBox="1"/>
          <p:nvPr/>
        </p:nvSpPr>
        <p:spPr>
          <a:xfrm>
            <a:off x="8999605" y="1524753"/>
            <a:ext cx="2064398" cy="369332"/>
          </a:xfrm>
          <a:prstGeom prst="rect">
            <a:avLst/>
          </a:prstGeom>
          <a:noFill/>
        </p:spPr>
        <p:txBody>
          <a:bodyPr wrap="square" rtlCol="0">
            <a:spAutoFit/>
          </a:bodyPr>
          <a:lstStyle/>
          <a:p>
            <a:pPr algn="ctr"/>
            <a:r>
              <a:rPr lang="en-US" dirty="0">
                <a:solidFill>
                  <a:srgbClr val="215572"/>
                </a:solidFill>
                <a:latin typeface="Roboto" panose="02000000000000000000" pitchFamily="2" charset="0"/>
                <a:ea typeface="Roboto" panose="02000000000000000000" pitchFamily="2" charset="0"/>
              </a:rPr>
              <a:t>&lt;Insert Image&gt;</a:t>
            </a:r>
          </a:p>
        </p:txBody>
      </p:sp>
      <p:sp>
        <p:nvSpPr>
          <p:cNvPr id="10" name="TextBox 9">
            <a:extLst>
              <a:ext uri="{FF2B5EF4-FFF2-40B4-BE49-F238E27FC236}">
                <a16:creationId xmlns:a16="http://schemas.microsoft.com/office/drawing/2014/main" id="{35CAE220-74FD-BEEC-E422-D372E251B151}"/>
              </a:ext>
            </a:extLst>
          </p:cNvPr>
          <p:cNvSpPr txBox="1"/>
          <p:nvPr/>
        </p:nvSpPr>
        <p:spPr>
          <a:xfrm>
            <a:off x="439271" y="2183544"/>
            <a:ext cx="3692891" cy="461665"/>
          </a:xfrm>
          <a:prstGeom prst="rect">
            <a:avLst/>
          </a:prstGeom>
          <a:noFill/>
        </p:spPr>
        <p:txBody>
          <a:bodyPr wrap="square" rtlCol="0">
            <a:spAutoFit/>
          </a:bodyPr>
          <a:lstStyle/>
          <a:p>
            <a:r>
              <a:rPr lang="en-US" sz="2400" dirty="0">
                <a:solidFill>
                  <a:srgbClr val="24A9DC"/>
                </a:solidFill>
                <a:latin typeface="Roboto" panose="02000000000000000000" pitchFamily="2" charset="0"/>
                <a:ea typeface="Roboto" panose="02000000000000000000" pitchFamily="2" charset="0"/>
              </a:rPr>
              <a:t>Stewardship for the Future</a:t>
            </a:r>
          </a:p>
        </p:txBody>
      </p:sp>
      <p:sp>
        <p:nvSpPr>
          <p:cNvPr id="18" name="TextBox 17">
            <a:extLst>
              <a:ext uri="{FF2B5EF4-FFF2-40B4-BE49-F238E27FC236}">
                <a16:creationId xmlns:a16="http://schemas.microsoft.com/office/drawing/2014/main" id="{0ED1FB62-A2AA-99E2-5AD8-D92D741465D7}"/>
              </a:ext>
            </a:extLst>
          </p:cNvPr>
          <p:cNvSpPr txBox="1"/>
          <p:nvPr/>
        </p:nvSpPr>
        <p:spPr>
          <a:xfrm>
            <a:off x="8999605" y="3931069"/>
            <a:ext cx="2064398" cy="369332"/>
          </a:xfrm>
          <a:prstGeom prst="rect">
            <a:avLst/>
          </a:prstGeom>
          <a:noFill/>
        </p:spPr>
        <p:txBody>
          <a:bodyPr wrap="square" rtlCol="0">
            <a:spAutoFit/>
          </a:bodyPr>
          <a:lstStyle/>
          <a:p>
            <a:pPr algn="ctr"/>
            <a:r>
              <a:rPr lang="en-US" dirty="0">
                <a:solidFill>
                  <a:srgbClr val="215572"/>
                </a:solidFill>
                <a:latin typeface="Roboto" panose="02000000000000000000" pitchFamily="2" charset="0"/>
                <a:ea typeface="Roboto" panose="02000000000000000000" pitchFamily="2" charset="0"/>
              </a:rPr>
              <a:t>&lt;Insert Image&gt;</a:t>
            </a:r>
          </a:p>
        </p:txBody>
      </p:sp>
      <p:pic>
        <p:nvPicPr>
          <p:cNvPr id="11" name="Picture 10" descr="A group of children planting seeds in a garden">
            <a:extLst>
              <a:ext uri="{FF2B5EF4-FFF2-40B4-BE49-F238E27FC236}">
                <a16:creationId xmlns:a16="http://schemas.microsoft.com/office/drawing/2014/main" id="{5459AD33-ADC2-0923-36DD-EEC81A2341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458163" y="1104324"/>
            <a:ext cx="6858000" cy="4609672"/>
          </a:xfrm>
          <a:prstGeom prst="rect">
            <a:avLst/>
          </a:prstGeom>
        </p:spPr>
      </p:pic>
      <p:sp>
        <p:nvSpPr>
          <p:cNvPr id="2" name="TextBox 1">
            <a:extLst>
              <a:ext uri="{FF2B5EF4-FFF2-40B4-BE49-F238E27FC236}">
                <a16:creationId xmlns:a16="http://schemas.microsoft.com/office/drawing/2014/main" id="{0363C826-60CA-E62F-892F-9BB50D368BD2}"/>
              </a:ext>
            </a:extLst>
          </p:cNvPr>
          <p:cNvSpPr txBox="1"/>
          <p:nvPr/>
        </p:nvSpPr>
        <p:spPr>
          <a:xfrm>
            <a:off x="439271" y="3565133"/>
            <a:ext cx="7143055" cy="2585323"/>
          </a:xfrm>
          <a:prstGeom prst="rect">
            <a:avLst/>
          </a:prstGeom>
          <a:noFill/>
        </p:spPr>
        <p:txBody>
          <a:bodyPr wrap="square" rtlCol="0">
            <a:spAutoFit/>
          </a:bodyPr>
          <a:lstStyle/>
          <a:p>
            <a:r>
              <a:rPr lang="en-US" sz="4800" b="1" dirty="0"/>
              <a:t>All students will improve their understanding of food sustainability</a:t>
            </a:r>
            <a:r>
              <a:rPr lang="en-US" sz="1800" b="1" dirty="0"/>
              <a:t>.</a:t>
            </a:r>
          </a:p>
          <a:p>
            <a:endParaRPr lang="en-US" dirty="0"/>
          </a:p>
        </p:txBody>
      </p:sp>
      <p:sp>
        <p:nvSpPr>
          <p:cNvPr id="3" name="TextBox 2">
            <a:extLst>
              <a:ext uri="{FF2B5EF4-FFF2-40B4-BE49-F238E27FC236}">
                <a16:creationId xmlns:a16="http://schemas.microsoft.com/office/drawing/2014/main" id="{FD373811-2C58-7199-9DD1-ED70C7439346}"/>
              </a:ext>
            </a:extLst>
          </p:cNvPr>
          <p:cNvSpPr txBox="1"/>
          <p:nvPr/>
        </p:nvSpPr>
        <p:spPr>
          <a:xfrm>
            <a:off x="544530" y="5969285"/>
            <a:ext cx="6400181" cy="1200329"/>
          </a:xfrm>
          <a:prstGeom prst="rect">
            <a:avLst/>
          </a:prstGeom>
          <a:noFill/>
        </p:spPr>
        <p:txBody>
          <a:bodyPr wrap="square" rtlCol="0">
            <a:spAutoFit/>
          </a:bodyPr>
          <a:lstStyle/>
          <a:p>
            <a:r>
              <a:rPr lang="en-US" sz="1800" b="1" dirty="0"/>
              <a:t>Leader in Me™ focus:</a:t>
            </a:r>
          </a:p>
          <a:p>
            <a:pPr marL="457200" indent="-457200">
              <a:buFont typeface="Arial" panose="020B0604020202020204" pitchFamily="34" charset="0"/>
              <a:buChar char="•"/>
            </a:pPr>
            <a:r>
              <a:rPr lang="en-US" b="1" dirty="0"/>
              <a:t>Sharpen the Saw</a:t>
            </a:r>
          </a:p>
          <a:p>
            <a:pPr marL="457200" indent="-457200">
              <a:buFont typeface="Arial" panose="020B0604020202020204" pitchFamily="34" charset="0"/>
              <a:buChar char="•"/>
            </a:pPr>
            <a:r>
              <a:rPr lang="en-US" sz="1800" b="1" dirty="0"/>
              <a:t>Synergize</a:t>
            </a:r>
          </a:p>
          <a:p>
            <a:endParaRPr lang="en-US" dirty="0"/>
          </a:p>
        </p:txBody>
      </p:sp>
      <p:pic>
        <p:nvPicPr>
          <p:cNvPr id="4" name="Picture 3">
            <a:extLst>
              <a:ext uri="{FF2B5EF4-FFF2-40B4-BE49-F238E27FC236}">
                <a16:creationId xmlns:a16="http://schemas.microsoft.com/office/drawing/2014/main" id="{31D6A2BF-14A8-12C5-451C-7B51542C0885}"/>
              </a:ext>
            </a:extLst>
          </p:cNvPr>
          <p:cNvPicPr>
            <a:picLocks noChangeAspect="1"/>
          </p:cNvPicPr>
          <p:nvPr/>
        </p:nvPicPr>
        <p:blipFill rotWithShape="1">
          <a:blip r:embed="rId5">
            <a:extLst>
              <a:ext uri="{28A0092B-C50C-407E-A947-70E740481C1C}">
                <a14:useLocalDpi xmlns:a14="http://schemas.microsoft.com/office/drawing/2010/main" val="0"/>
              </a:ext>
            </a:extLst>
          </a:blip>
          <a:srcRect r="17694" b="34007"/>
          <a:stretch/>
        </p:blipFill>
        <p:spPr>
          <a:xfrm>
            <a:off x="7292231" y="2929356"/>
            <a:ext cx="4899769" cy="3928644"/>
          </a:xfrm>
          <a:prstGeom prst="rect">
            <a:avLst/>
          </a:prstGeom>
        </p:spPr>
      </p:pic>
    </p:spTree>
    <p:extLst>
      <p:ext uri="{BB962C8B-B14F-4D97-AF65-F5344CB8AC3E}">
        <p14:creationId xmlns:p14="http://schemas.microsoft.com/office/powerpoint/2010/main" val="2304511700"/>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21</a:t>
            </a:fld>
            <a:endParaRPr lang="en-US" sz="1600" b="1" dirty="0">
              <a:solidFill>
                <a:srgbClr val="215572"/>
              </a:solidFill>
            </a:endParaRPr>
          </a:p>
        </p:txBody>
      </p:sp>
      <p:pic>
        <p:nvPicPr>
          <p:cNvPr id="10" name="Picture 9">
            <a:extLst>
              <a:ext uri="{FF2B5EF4-FFF2-40B4-BE49-F238E27FC236}">
                <a16:creationId xmlns:a16="http://schemas.microsoft.com/office/drawing/2014/main" id="{CFAA3DA7-558F-915C-8230-89E1C2BFD3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51" y="5054777"/>
            <a:ext cx="1833302" cy="1833302"/>
          </a:xfrm>
          <a:prstGeom prst="rect">
            <a:avLst/>
          </a:prstGeom>
        </p:spPr>
      </p:pic>
      <p:pic>
        <p:nvPicPr>
          <p:cNvPr id="12" name="Picture 11">
            <a:extLst>
              <a:ext uri="{FF2B5EF4-FFF2-40B4-BE49-F238E27FC236}">
                <a16:creationId xmlns:a16="http://schemas.microsoft.com/office/drawing/2014/main" id="{BCD6462B-76D5-0802-52C6-4124D98321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9936877">
            <a:off x="7022431" y="709862"/>
            <a:ext cx="1391653" cy="1391653"/>
          </a:xfrm>
          <a:prstGeom prst="rect">
            <a:avLst/>
          </a:prstGeom>
        </p:spPr>
      </p:pic>
      <p:pic>
        <p:nvPicPr>
          <p:cNvPr id="16" name="Picture 15">
            <a:extLst>
              <a:ext uri="{FF2B5EF4-FFF2-40B4-BE49-F238E27FC236}">
                <a16:creationId xmlns:a16="http://schemas.microsoft.com/office/drawing/2014/main" id="{6489B7A7-48A6-1396-9859-E56F8C7E48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812701">
            <a:off x="10864515" y="4355706"/>
            <a:ext cx="1524493" cy="1524493"/>
          </a:xfrm>
          <a:prstGeom prst="rect">
            <a:avLst/>
          </a:prstGeom>
        </p:spPr>
      </p:pic>
      <p:sp>
        <p:nvSpPr>
          <p:cNvPr id="3" name="TextBox 2">
            <a:extLst>
              <a:ext uri="{FF2B5EF4-FFF2-40B4-BE49-F238E27FC236}">
                <a16:creationId xmlns:a16="http://schemas.microsoft.com/office/drawing/2014/main" id="{AC6E068B-2B15-0217-8A8C-CC72F1BBEE46}"/>
              </a:ext>
            </a:extLst>
          </p:cNvPr>
          <p:cNvSpPr txBox="1"/>
          <p:nvPr/>
        </p:nvSpPr>
        <p:spPr>
          <a:xfrm>
            <a:off x="636998" y="1756881"/>
            <a:ext cx="3205537" cy="3693319"/>
          </a:xfrm>
          <a:prstGeom prst="rect">
            <a:avLst/>
          </a:prstGeom>
          <a:noFill/>
        </p:spPr>
        <p:txBody>
          <a:bodyPr wrap="square" rtlCol="0">
            <a:spAutoFit/>
          </a:bodyPr>
          <a:lstStyle/>
          <a:p>
            <a:r>
              <a:rPr lang="en-US" dirty="0"/>
              <a:t>We have several classes who currently participate in a gardening program, which has taken learning outside more often, and has resulted in students contributing to their community and eating more vegetables. We feel that expanding this program to the entire school will address all of these aspects of learning for more students in the school.</a:t>
            </a:r>
          </a:p>
          <a:p>
            <a:endParaRPr lang="en-US" dirty="0"/>
          </a:p>
        </p:txBody>
      </p:sp>
      <p:sp>
        <p:nvSpPr>
          <p:cNvPr id="4" name="TextBox 3">
            <a:extLst>
              <a:ext uri="{FF2B5EF4-FFF2-40B4-BE49-F238E27FC236}">
                <a16:creationId xmlns:a16="http://schemas.microsoft.com/office/drawing/2014/main" id="{E6F1EC8C-9AA4-664A-29D7-890202569A0A}"/>
              </a:ext>
            </a:extLst>
          </p:cNvPr>
          <p:cNvSpPr txBox="1"/>
          <p:nvPr/>
        </p:nvSpPr>
        <p:spPr>
          <a:xfrm>
            <a:off x="4551452" y="1756881"/>
            <a:ext cx="3061699" cy="1661993"/>
          </a:xfrm>
          <a:prstGeom prst="rect">
            <a:avLst/>
          </a:prstGeom>
          <a:noFill/>
        </p:spPr>
        <p:txBody>
          <a:bodyPr wrap="square" rtlCol="0">
            <a:spAutoFit/>
          </a:bodyPr>
          <a:lstStyle/>
          <a:p>
            <a:pPr algn="ctr"/>
            <a:r>
              <a:rPr lang="en-US" sz="2800" b="1" dirty="0"/>
              <a:t>Local, sustainable food production practices.</a:t>
            </a:r>
          </a:p>
          <a:p>
            <a:endParaRPr lang="en-US" dirty="0"/>
          </a:p>
        </p:txBody>
      </p:sp>
      <p:sp>
        <p:nvSpPr>
          <p:cNvPr id="5" name="TextBox 4">
            <a:extLst>
              <a:ext uri="{FF2B5EF4-FFF2-40B4-BE49-F238E27FC236}">
                <a16:creationId xmlns:a16="http://schemas.microsoft.com/office/drawing/2014/main" id="{82E8DAFA-67FD-DD07-9549-84E7A2908DC2}"/>
              </a:ext>
            </a:extLst>
          </p:cNvPr>
          <p:cNvSpPr txBox="1"/>
          <p:nvPr/>
        </p:nvSpPr>
        <p:spPr>
          <a:xfrm>
            <a:off x="8404261" y="1756881"/>
            <a:ext cx="3189719" cy="2031325"/>
          </a:xfrm>
          <a:prstGeom prst="rect">
            <a:avLst/>
          </a:prstGeom>
          <a:noFill/>
        </p:spPr>
        <p:txBody>
          <a:bodyPr wrap="square" rtlCol="0">
            <a:spAutoFit/>
          </a:bodyPr>
          <a:lstStyle/>
          <a:p>
            <a:r>
              <a:rPr lang="en-US" dirty="0"/>
              <a:t>If teachers teach sustainable food practices, such as gardening, to students, will students develop an improved understanding of global sustainability?</a:t>
            </a:r>
          </a:p>
          <a:p>
            <a:endParaRPr lang="en-US" dirty="0"/>
          </a:p>
        </p:txBody>
      </p:sp>
    </p:spTree>
    <p:extLst>
      <p:ext uri="{BB962C8B-B14F-4D97-AF65-F5344CB8AC3E}">
        <p14:creationId xmlns:p14="http://schemas.microsoft.com/office/powerpoint/2010/main" val="1237952405"/>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22</a:t>
            </a:fld>
            <a:endParaRPr lang="en-US" sz="1600" b="1" dirty="0">
              <a:solidFill>
                <a:srgbClr val="215572"/>
              </a:solidFill>
            </a:endParaRPr>
          </a:p>
        </p:txBody>
      </p:sp>
      <p:sp>
        <p:nvSpPr>
          <p:cNvPr id="2" name="TextBox 1">
            <a:extLst>
              <a:ext uri="{FF2B5EF4-FFF2-40B4-BE49-F238E27FC236}">
                <a16:creationId xmlns:a16="http://schemas.microsoft.com/office/drawing/2014/main" id="{720F9F78-D137-2973-86FA-3158B8A81500}"/>
              </a:ext>
            </a:extLst>
          </p:cNvPr>
          <p:cNvSpPr txBox="1"/>
          <p:nvPr/>
        </p:nvSpPr>
        <p:spPr>
          <a:xfrm>
            <a:off x="383200" y="1854074"/>
            <a:ext cx="2678499" cy="3970318"/>
          </a:xfrm>
          <a:prstGeom prst="rect">
            <a:avLst/>
          </a:prstGeom>
          <a:noFill/>
        </p:spPr>
        <p:txBody>
          <a:bodyPr wrap="square" rtlCol="0">
            <a:spAutoFit/>
          </a:bodyPr>
          <a:lstStyle/>
          <a:p>
            <a:r>
              <a:rPr lang="en-US" dirty="0">
                <a:solidFill>
                  <a:srgbClr val="215572"/>
                </a:solidFill>
                <a:latin typeface="Roboto" panose="02000000000000000000" pitchFamily="2" charset="0"/>
                <a:ea typeface="Roboto" panose="02000000000000000000" pitchFamily="2" charset="0"/>
              </a:rPr>
              <a:t>Anecdotally, community members who attended our Community Engagement Session overwhelmingly asked for more opportunities for students to learn outside. Additionally, many students indicate that they do not get to go outside for learning on a regular basis, and that they do not eat fresh vegetables daily.</a:t>
            </a:r>
          </a:p>
        </p:txBody>
      </p:sp>
      <p:graphicFrame>
        <p:nvGraphicFramePr>
          <p:cNvPr id="6" name="Chart 5">
            <a:extLst>
              <a:ext uri="{FF2B5EF4-FFF2-40B4-BE49-F238E27FC236}">
                <a16:creationId xmlns:a16="http://schemas.microsoft.com/office/drawing/2014/main" id="{3E8AF1F2-6386-E78C-63E5-E5F27E570A93}"/>
              </a:ext>
            </a:extLst>
          </p:cNvPr>
          <p:cNvGraphicFramePr/>
          <p:nvPr>
            <p:extLst>
              <p:ext uri="{D42A27DB-BD31-4B8C-83A1-F6EECF244321}">
                <p14:modId xmlns:p14="http://schemas.microsoft.com/office/powerpoint/2010/main" val="2368303450"/>
              </p:ext>
            </p:extLst>
          </p:nvPr>
        </p:nvGraphicFramePr>
        <p:xfrm>
          <a:off x="3554858" y="719666"/>
          <a:ext cx="6873412"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7445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23</a:t>
            </a:fld>
            <a:endParaRPr lang="en-US" sz="1600" b="1" dirty="0">
              <a:solidFill>
                <a:srgbClr val="215572"/>
              </a:solidFill>
            </a:endParaRPr>
          </a:p>
        </p:txBody>
      </p:sp>
      <p:pic>
        <p:nvPicPr>
          <p:cNvPr id="4" name="Picture 3" descr="Graphical user interface, application&#10;&#10;Description automatically generated">
            <a:extLst>
              <a:ext uri="{FF2B5EF4-FFF2-40B4-BE49-F238E27FC236}">
                <a16:creationId xmlns:a16="http://schemas.microsoft.com/office/drawing/2014/main" id="{27DD4B0F-D8B6-244D-88E2-89A0DEB1340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907" r="2012"/>
          <a:stretch/>
        </p:blipFill>
        <p:spPr>
          <a:xfrm>
            <a:off x="1488440" y="1822164"/>
            <a:ext cx="9215120" cy="4337123"/>
          </a:xfrm>
          <a:prstGeom prst="rect">
            <a:avLst/>
          </a:prstGeom>
        </p:spPr>
      </p:pic>
      <p:sp>
        <p:nvSpPr>
          <p:cNvPr id="2" name="TextBox 1">
            <a:extLst>
              <a:ext uri="{FF2B5EF4-FFF2-40B4-BE49-F238E27FC236}">
                <a16:creationId xmlns:a16="http://schemas.microsoft.com/office/drawing/2014/main" id="{04D594C8-4921-2CB7-CD30-244E312CEC57}"/>
              </a:ext>
            </a:extLst>
          </p:cNvPr>
          <p:cNvSpPr txBox="1"/>
          <p:nvPr/>
        </p:nvSpPr>
        <p:spPr>
          <a:xfrm>
            <a:off x="5260369" y="4017196"/>
            <a:ext cx="1726058" cy="1200329"/>
          </a:xfrm>
          <a:prstGeom prst="rect">
            <a:avLst/>
          </a:prstGeom>
          <a:noFill/>
        </p:spPr>
        <p:txBody>
          <a:bodyPr wrap="square" rtlCol="0">
            <a:spAutoFit/>
          </a:bodyPr>
          <a:lstStyle/>
          <a:p>
            <a:pPr algn="ctr"/>
            <a:r>
              <a:rPr lang="en-US" dirty="0">
                <a:solidFill>
                  <a:schemeClr val="bg1"/>
                </a:solidFill>
              </a:rPr>
              <a:t>4 staff meetings/year focused on food sustainability.</a:t>
            </a:r>
          </a:p>
        </p:txBody>
      </p:sp>
      <p:sp>
        <p:nvSpPr>
          <p:cNvPr id="5" name="TextBox 4">
            <a:extLst>
              <a:ext uri="{FF2B5EF4-FFF2-40B4-BE49-F238E27FC236}">
                <a16:creationId xmlns:a16="http://schemas.microsoft.com/office/drawing/2014/main" id="{B8BE6B08-8C86-31A5-F6C3-8630E44698F1}"/>
              </a:ext>
            </a:extLst>
          </p:cNvPr>
          <p:cNvSpPr txBox="1"/>
          <p:nvPr/>
        </p:nvSpPr>
        <p:spPr>
          <a:xfrm>
            <a:off x="7058346" y="4089115"/>
            <a:ext cx="1797978" cy="1384995"/>
          </a:xfrm>
          <a:prstGeom prst="rect">
            <a:avLst/>
          </a:prstGeom>
          <a:noFill/>
        </p:spPr>
        <p:txBody>
          <a:bodyPr wrap="square" rtlCol="0">
            <a:spAutoFit/>
          </a:bodyPr>
          <a:lstStyle/>
          <a:p>
            <a:pPr marL="285750" indent="-285750">
              <a:buFont typeface="Arial" panose="020B0604020202020204" pitchFamily="34" charset="0"/>
              <a:buChar char="•"/>
            </a:pPr>
            <a:r>
              <a:rPr lang="en-US" sz="1200" dirty="0">
                <a:solidFill>
                  <a:schemeClr val="bg1"/>
                </a:solidFill>
              </a:rPr>
              <a:t>Copy of </a:t>
            </a:r>
            <a:r>
              <a:rPr lang="en-US" sz="1200" i="1" dirty="0">
                <a:solidFill>
                  <a:schemeClr val="bg1"/>
                </a:solidFill>
              </a:rPr>
              <a:t>The School Garden Curriculum: An Integrated K-8 Guide </a:t>
            </a:r>
            <a:r>
              <a:rPr lang="en-US" sz="1200" dirty="0">
                <a:solidFill>
                  <a:schemeClr val="bg1"/>
                </a:solidFill>
              </a:rPr>
              <a:t>for each teacher;</a:t>
            </a:r>
          </a:p>
          <a:p>
            <a:pPr marL="285750" indent="-285750">
              <a:buFont typeface="Arial" panose="020B0604020202020204" pitchFamily="34" charset="0"/>
              <a:buChar char="•"/>
            </a:pPr>
            <a:r>
              <a:rPr lang="en-US" sz="1200" i="1" dirty="0">
                <a:solidFill>
                  <a:schemeClr val="bg1"/>
                </a:solidFill>
              </a:rPr>
              <a:t>Soil Study and Inquiry </a:t>
            </a:r>
            <a:r>
              <a:rPr lang="en-US" sz="1200" dirty="0">
                <a:solidFill>
                  <a:schemeClr val="bg1"/>
                </a:solidFill>
              </a:rPr>
              <a:t>kit for the school</a:t>
            </a:r>
          </a:p>
        </p:txBody>
      </p:sp>
      <p:sp>
        <p:nvSpPr>
          <p:cNvPr id="6" name="TextBox 5">
            <a:extLst>
              <a:ext uri="{FF2B5EF4-FFF2-40B4-BE49-F238E27FC236}">
                <a16:creationId xmlns:a16="http://schemas.microsoft.com/office/drawing/2014/main" id="{32F66323-EF69-1CED-DC6A-2EF870EE674B}"/>
              </a:ext>
            </a:extLst>
          </p:cNvPr>
          <p:cNvSpPr txBox="1"/>
          <p:nvPr/>
        </p:nvSpPr>
        <p:spPr>
          <a:xfrm>
            <a:off x="8959065" y="4089115"/>
            <a:ext cx="1654139" cy="1754326"/>
          </a:xfrm>
          <a:prstGeom prst="rect">
            <a:avLst/>
          </a:prstGeom>
          <a:noFill/>
        </p:spPr>
        <p:txBody>
          <a:bodyPr wrap="square" rtlCol="0">
            <a:spAutoFit/>
          </a:bodyPr>
          <a:lstStyle/>
          <a:p>
            <a:pPr marL="285750" indent="-285750">
              <a:buFont typeface="Arial" panose="020B0604020202020204" pitchFamily="34" charset="0"/>
              <a:buChar char="•"/>
            </a:pPr>
            <a:r>
              <a:rPr lang="en-US" sz="1200" dirty="0">
                <a:solidFill>
                  <a:schemeClr val="bg1"/>
                </a:solidFill>
              </a:rPr>
              <a:t>Working relationships with Groundswell Community Network and the Columbia Valley Food Bank;</a:t>
            </a:r>
          </a:p>
          <a:p>
            <a:pPr marL="285750" indent="-285750">
              <a:buFont typeface="Arial" panose="020B0604020202020204" pitchFamily="34" charset="0"/>
              <a:buChar char="•"/>
            </a:pPr>
            <a:r>
              <a:rPr lang="en-US" sz="1200" dirty="0">
                <a:solidFill>
                  <a:schemeClr val="bg1"/>
                </a:solidFill>
              </a:rPr>
              <a:t>Staff and grade-team meetings</a:t>
            </a:r>
          </a:p>
        </p:txBody>
      </p:sp>
      <p:sp>
        <p:nvSpPr>
          <p:cNvPr id="7" name="TextBox 6">
            <a:extLst>
              <a:ext uri="{FF2B5EF4-FFF2-40B4-BE49-F238E27FC236}">
                <a16:creationId xmlns:a16="http://schemas.microsoft.com/office/drawing/2014/main" id="{51115DEC-CB5E-799D-6558-35652D2C4D76}"/>
              </a:ext>
            </a:extLst>
          </p:cNvPr>
          <p:cNvSpPr txBox="1"/>
          <p:nvPr/>
        </p:nvSpPr>
        <p:spPr>
          <a:xfrm>
            <a:off x="3390472" y="3935002"/>
            <a:ext cx="1726058" cy="1477328"/>
          </a:xfrm>
          <a:prstGeom prst="rect">
            <a:avLst/>
          </a:prstGeom>
          <a:noFill/>
        </p:spPr>
        <p:txBody>
          <a:bodyPr wrap="square" rtlCol="0">
            <a:spAutoFit/>
          </a:bodyPr>
          <a:lstStyle/>
          <a:p>
            <a:pPr algn="ctr"/>
            <a:r>
              <a:rPr lang="en-US" dirty="0">
                <a:solidFill>
                  <a:schemeClr val="bg1"/>
                </a:solidFill>
              </a:rPr>
              <a:t>100% </a:t>
            </a:r>
          </a:p>
          <a:p>
            <a:pPr algn="ctr"/>
            <a:r>
              <a:rPr lang="en-US" sz="1200" dirty="0">
                <a:solidFill>
                  <a:schemeClr val="bg1"/>
                </a:solidFill>
              </a:rPr>
              <a:t>of students will be able to speak about food sustainability either through their garden journals or </a:t>
            </a:r>
            <a:r>
              <a:rPr lang="en-US" sz="1200" dirty="0" err="1">
                <a:solidFill>
                  <a:schemeClr val="bg1"/>
                </a:solidFill>
              </a:rPr>
              <a:t>SeeSaw</a:t>
            </a:r>
            <a:r>
              <a:rPr lang="en-US" sz="1200" dirty="0">
                <a:solidFill>
                  <a:schemeClr val="bg1"/>
                </a:solidFill>
              </a:rPr>
              <a:t> posts.</a:t>
            </a:r>
          </a:p>
        </p:txBody>
      </p:sp>
      <p:sp>
        <p:nvSpPr>
          <p:cNvPr id="9" name="TextBox 8">
            <a:extLst>
              <a:ext uri="{FF2B5EF4-FFF2-40B4-BE49-F238E27FC236}">
                <a16:creationId xmlns:a16="http://schemas.microsoft.com/office/drawing/2014/main" id="{ADA8F2FF-7639-FA51-FF04-DD357EFCE4AF}"/>
              </a:ext>
            </a:extLst>
          </p:cNvPr>
          <p:cNvSpPr txBox="1"/>
          <p:nvPr/>
        </p:nvSpPr>
        <p:spPr>
          <a:xfrm>
            <a:off x="1488440" y="4089115"/>
            <a:ext cx="1744496" cy="1200329"/>
          </a:xfrm>
          <a:prstGeom prst="rect">
            <a:avLst/>
          </a:prstGeom>
          <a:noFill/>
        </p:spPr>
        <p:txBody>
          <a:bodyPr wrap="square" rtlCol="0">
            <a:spAutoFit/>
          </a:bodyPr>
          <a:lstStyle/>
          <a:p>
            <a:pPr algn="ctr"/>
            <a:r>
              <a:rPr lang="en-US" dirty="0">
                <a:solidFill>
                  <a:schemeClr val="bg1"/>
                </a:solidFill>
              </a:rPr>
              <a:t>Autumn 2023 and Spring 2024 gardening seasons</a:t>
            </a:r>
          </a:p>
        </p:txBody>
      </p:sp>
    </p:spTree>
    <p:extLst>
      <p:ext uri="{BB962C8B-B14F-4D97-AF65-F5344CB8AC3E}">
        <p14:creationId xmlns:p14="http://schemas.microsoft.com/office/powerpoint/2010/main" val="140255998"/>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24</a:t>
            </a:fld>
            <a:endParaRPr lang="en-US" sz="1600" b="1" dirty="0">
              <a:solidFill>
                <a:srgbClr val="215572"/>
              </a:solidFill>
            </a:endParaRPr>
          </a:p>
        </p:txBody>
      </p:sp>
      <p:sp>
        <p:nvSpPr>
          <p:cNvPr id="4" name="TextBox 3">
            <a:extLst>
              <a:ext uri="{FF2B5EF4-FFF2-40B4-BE49-F238E27FC236}">
                <a16:creationId xmlns:a16="http://schemas.microsoft.com/office/drawing/2014/main" id="{EE723FCE-0206-FFB1-2EE1-C84A72AE63D7}"/>
              </a:ext>
            </a:extLst>
          </p:cNvPr>
          <p:cNvSpPr txBox="1"/>
          <p:nvPr/>
        </p:nvSpPr>
        <p:spPr>
          <a:xfrm>
            <a:off x="575352" y="2198670"/>
            <a:ext cx="9914562"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Collaborative relationship with Groundswell Community Network educators;</a:t>
            </a:r>
          </a:p>
          <a:p>
            <a:pPr marL="285750" indent="-285750">
              <a:buFont typeface="Arial" panose="020B0604020202020204" pitchFamily="34" charset="0"/>
              <a:buChar char="•"/>
            </a:pPr>
            <a:r>
              <a:rPr lang="en-US" sz="2400" i="1" dirty="0"/>
              <a:t>The School Garden Curriculum: An Integrated K-8 Guide </a:t>
            </a:r>
            <a:r>
              <a:rPr lang="en-US" sz="2400" dirty="0"/>
              <a:t>for each teacher;</a:t>
            </a:r>
          </a:p>
          <a:p>
            <a:pPr marL="285750" indent="-285750">
              <a:buFont typeface="Arial" panose="020B0604020202020204" pitchFamily="34" charset="0"/>
              <a:buChar char="•"/>
            </a:pPr>
            <a:r>
              <a:rPr lang="en-US" sz="2400" dirty="0"/>
              <a:t>Working relationship with the Columbia Valley Food Bank;</a:t>
            </a:r>
          </a:p>
          <a:p>
            <a:pPr marL="285750" indent="-285750">
              <a:buFont typeface="Arial" panose="020B0604020202020204" pitchFamily="34" charset="0"/>
              <a:buChar char="•"/>
            </a:pPr>
            <a:r>
              <a:rPr lang="en-US" sz="2400" dirty="0"/>
              <a:t>Funding potential through PAC, the annual </a:t>
            </a:r>
            <a:r>
              <a:rPr lang="en-US" sz="2400" i="1" dirty="0"/>
              <a:t>Make It Sow </a:t>
            </a:r>
            <a:r>
              <a:rPr lang="en-US" sz="2400" dirty="0"/>
              <a:t>fundraiser, a Whole Kids Foundation grant and Brett Wilson Foundation funding;</a:t>
            </a:r>
          </a:p>
          <a:p>
            <a:pPr marL="285750" indent="-285750">
              <a:buFont typeface="Arial" panose="020B0604020202020204" pitchFamily="34" charset="0"/>
              <a:buChar char="•"/>
            </a:pPr>
            <a:r>
              <a:rPr lang="en-US" sz="2400" dirty="0"/>
              <a:t>Regular grade-team meetings to plan gardening activities and field trips;</a:t>
            </a:r>
          </a:p>
          <a:p>
            <a:pPr marL="285750" indent="-285750">
              <a:buFont typeface="Arial" panose="020B0604020202020204" pitchFamily="34" charset="0"/>
              <a:buChar char="•"/>
            </a:pPr>
            <a:r>
              <a:rPr lang="en-US" sz="2400" dirty="0"/>
              <a:t>Wild Schools workshops on sustainable gardening practices;</a:t>
            </a:r>
          </a:p>
          <a:p>
            <a:pPr marL="285750" indent="-285750">
              <a:buFont typeface="Arial" panose="020B0604020202020204" pitchFamily="34" charset="0"/>
              <a:buChar char="•"/>
            </a:pPr>
            <a:r>
              <a:rPr lang="en-US" sz="2400" dirty="0"/>
              <a:t>Several classes have booked co-teaching sessions with the Columbia Outdoor School around soil health.</a:t>
            </a:r>
          </a:p>
        </p:txBody>
      </p:sp>
    </p:spTree>
    <p:extLst>
      <p:ext uri="{BB962C8B-B14F-4D97-AF65-F5344CB8AC3E}">
        <p14:creationId xmlns:p14="http://schemas.microsoft.com/office/powerpoint/2010/main" val="701115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5E5AA2FB-0442-650C-2D15-F0C62238779E}"/>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3</a:t>
            </a:fld>
            <a:endParaRPr lang="en-US" sz="1600" b="1" dirty="0">
              <a:solidFill>
                <a:schemeClr val="bg1"/>
              </a:solidFill>
            </a:endParaRPr>
          </a:p>
        </p:txBody>
      </p:sp>
      <p:sp>
        <p:nvSpPr>
          <p:cNvPr id="2" name="TextBox 1">
            <a:extLst>
              <a:ext uri="{FF2B5EF4-FFF2-40B4-BE49-F238E27FC236}">
                <a16:creationId xmlns:a16="http://schemas.microsoft.com/office/drawing/2014/main" id="{999B5325-52F0-E7AE-3D50-4A022858A3D9}"/>
              </a:ext>
            </a:extLst>
          </p:cNvPr>
          <p:cNvSpPr txBox="1"/>
          <p:nvPr/>
        </p:nvSpPr>
        <p:spPr>
          <a:xfrm>
            <a:off x="7351776" y="2926080"/>
            <a:ext cx="2414016" cy="830997"/>
          </a:xfrm>
          <a:prstGeom prst="rect">
            <a:avLst/>
          </a:prstGeom>
          <a:noFill/>
        </p:spPr>
        <p:txBody>
          <a:bodyPr wrap="square" rtlCol="0">
            <a:spAutoFit/>
          </a:bodyPr>
          <a:lstStyle/>
          <a:p>
            <a:pPr algn="ctr"/>
            <a:r>
              <a:rPr lang="en-US" sz="4800" b="1" dirty="0"/>
              <a:t>4-7</a:t>
            </a:r>
          </a:p>
        </p:txBody>
      </p:sp>
      <p:sp>
        <p:nvSpPr>
          <p:cNvPr id="3" name="TextBox 2">
            <a:extLst>
              <a:ext uri="{FF2B5EF4-FFF2-40B4-BE49-F238E27FC236}">
                <a16:creationId xmlns:a16="http://schemas.microsoft.com/office/drawing/2014/main" id="{196EF538-F222-DEA5-22E8-B80630964759}"/>
              </a:ext>
            </a:extLst>
          </p:cNvPr>
          <p:cNvSpPr txBox="1"/>
          <p:nvPr/>
        </p:nvSpPr>
        <p:spPr>
          <a:xfrm>
            <a:off x="493776" y="2926080"/>
            <a:ext cx="3090672" cy="2339102"/>
          </a:xfrm>
          <a:prstGeom prst="rect">
            <a:avLst/>
          </a:prstGeom>
          <a:noFill/>
        </p:spPr>
        <p:txBody>
          <a:bodyPr wrap="square" rtlCol="0">
            <a:spAutoFit/>
          </a:bodyPr>
          <a:lstStyle/>
          <a:p>
            <a:pPr marL="285750" indent="-285750">
              <a:buFont typeface="Arial" panose="020B0604020202020204" pitchFamily="34" charset="0"/>
              <a:buChar char="•"/>
            </a:pPr>
            <a:r>
              <a:rPr lang="en-US" sz="1600" b="1" dirty="0"/>
              <a:t>Principal</a:t>
            </a:r>
          </a:p>
          <a:p>
            <a:pPr marL="285750" indent="-285750">
              <a:buFont typeface="Arial" panose="020B0604020202020204" pitchFamily="34" charset="0"/>
              <a:buChar char="•"/>
            </a:pPr>
            <a:r>
              <a:rPr lang="en-US" sz="1600" b="1" dirty="0"/>
              <a:t>Vice Principal</a:t>
            </a:r>
          </a:p>
          <a:p>
            <a:pPr marL="285750" indent="-285750">
              <a:buFont typeface="Arial" panose="020B0604020202020204" pitchFamily="34" charset="0"/>
              <a:buChar char="•"/>
            </a:pPr>
            <a:r>
              <a:rPr lang="en-US" sz="1600" b="1" dirty="0"/>
              <a:t>Administrative Assistant</a:t>
            </a:r>
          </a:p>
          <a:p>
            <a:pPr marL="285750" indent="-285750">
              <a:buFont typeface="Arial" panose="020B0604020202020204" pitchFamily="34" charset="0"/>
              <a:buChar char="•"/>
            </a:pPr>
            <a:r>
              <a:rPr lang="en-US" sz="1600" b="1" dirty="0"/>
              <a:t>13 teachers</a:t>
            </a:r>
          </a:p>
          <a:p>
            <a:pPr marL="285750" indent="-285750">
              <a:buFont typeface="Arial" panose="020B0604020202020204" pitchFamily="34" charset="0"/>
              <a:buChar char="•"/>
            </a:pPr>
            <a:r>
              <a:rPr lang="en-US" sz="1600" b="1" dirty="0"/>
              <a:t>7 Education Assistants</a:t>
            </a:r>
          </a:p>
          <a:p>
            <a:pPr marL="285750" indent="-285750">
              <a:buFont typeface="Arial" panose="020B0604020202020204" pitchFamily="34" charset="0"/>
              <a:buChar char="•"/>
            </a:pPr>
            <a:r>
              <a:rPr lang="en-US" sz="1600" b="1" dirty="0"/>
              <a:t>1 Indigenous Education Support Worker</a:t>
            </a:r>
          </a:p>
          <a:p>
            <a:pPr marL="285750" indent="-285750">
              <a:buFont typeface="Arial" panose="020B0604020202020204" pitchFamily="34" charset="0"/>
              <a:buChar char="•"/>
            </a:pPr>
            <a:r>
              <a:rPr lang="en-US" sz="1600" b="1" dirty="0"/>
              <a:t>1 Youth Care Worker</a:t>
            </a:r>
          </a:p>
          <a:p>
            <a:endParaRPr lang="en-US" dirty="0"/>
          </a:p>
        </p:txBody>
      </p:sp>
      <p:sp>
        <p:nvSpPr>
          <p:cNvPr id="4" name="TextBox 3">
            <a:extLst>
              <a:ext uri="{FF2B5EF4-FFF2-40B4-BE49-F238E27FC236}">
                <a16:creationId xmlns:a16="http://schemas.microsoft.com/office/drawing/2014/main" id="{52BF1B4A-67D6-0B45-87AE-688CBC9AB0E4}"/>
              </a:ext>
            </a:extLst>
          </p:cNvPr>
          <p:cNvSpPr txBox="1"/>
          <p:nvPr/>
        </p:nvSpPr>
        <p:spPr>
          <a:xfrm>
            <a:off x="4050792" y="3013501"/>
            <a:ext cx="2288363" cy="830997"/>
          </a:xfrm>
          <a:prstGeom prst="rect">
            <a:avLst/>
          </a:prstGeom>
          <a:noFill/>
        </p:spPr>
        <p:txBody>
          <a:bodyPr wrap="square" rtlCol="0">
            <a:spAutoFit/>
          </a:bodyPr>
          <a:lstStyle/>
          <a:p>
            <a:pPr algn="ctr"/>
            <a:r>
              <a:rPr lang="en-US" sz="4800" b="1" dirty="0"/>
              <a:t>235</a:t>
            </a:r>
          </a:p>
        </p:txBody>
      </p:sp>
    </p:spTree>
    <p:extLst>
      <p:ext uri="{BB962C8B-B14F-4D97-AF65-F5344CB8AC3E}">
        <p14:creationId xmlns:p14="http://schemas.microsoft.com/office/powerpoint/2010/main" val="374779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4EEC9D1C-79AE-6A2D-B6EB-46EB78704194}"/>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4</a:t>
            </a:fld>
            <a:endParaRPr lang="en-US" sz="1600" b="1" dirty="0">
              <a:solidFill>
                <a:srgbClr val="215572"/>
              </a:solidFill>
            </a:endParaRPr>
          </a:p>
        </p:txBody>
      </p:sp>
      <p:sp>
        <p:nvSpPr>
          <p:cNvPr id="2" name="TextBox 1"/>
          <p:cNvSpPr txBox="1"/>
          <p:nvPr/>
        </p:nvSpPr>
        <p:spPr>
          <a:xfrm>
            <a:off x="5047488" y="1737360"/>
            <a:ext cx="6053328" cy="4093428"/>
          </a:xfrm>
          <a:prstGeom prst="rect">
            <a:avLst/>
          </a:prstGeom>
          <a:noFill/>
        </p:spPr>
        <p:txBody>
          <a:bodyPr wrap="square" rtlCol="0">
            <a:spAutoFit/>
          </a:bodyPr>
          <a:lstStyle/>
          <a:p>
            <a:pPr algn="l" rtl="0" fontAlgn="base"/>
            <a:r>
              <a:rPr lang="en-US" sz="2000" b="1" i="0" dirty="0">
                <a:solidFill>
                  <a:schemeClr val="bg1"/>
                </a:solidFill>
                <a:effectLst/>
                <a:latin typeface="Calibri" panose="020F0502020204030204" pitchFamily="34" charset="0"/>
              </a:rPr>
              <a:t>Community</a:t>
            </a:r>
            <a:r>
              <a:rPr lang="en-US" sz="2000" b="0" i="0" dirty="0">
                <a:solidFill>
                  <a:schemeClr val="bg1"/>
                </a:solidFill>
                <a:effectLst/>
                <a:latin typeface="Calibri" panose="020F0502020204030204" pitchFamily="34" charset="0"/>
              </a:rPr>
              <a:t> - We work together to make our school a safe, welcoming and joyful place for everyone. </a:t>
            </a:r>
          </a:p>
          <a:p>
            <a:pPr algn="l" rtl="0" fontAlgn="base"/>
            <a:endParaRPr lang="en-US" sz="2000" dirty="0">
              <a:solidFill>
                <a:schemeClr val="bg1"/>
              </a:solidFill>
              <a:latin typeface="Calibri" panose="020F0502020204030204" pitchFamily="34" charset="0"/>
            </a:endParaRPr>
          </a:p>
          <a:p>
            <a:pPr fontAlgn="base"/>
            <a:r>
              <a:rPr lang="en-US" sz="2000" b="1" i="0" dirty="0">
                <a:solidFill>
                  <a:schemeClr val="bg1"/>
                </a:solidFill>
                <a:effectLst/>
                <a:latin typeface="Calibri" panose="020F0502020204030204" pitchFamily="34" charset="0"/>
              </a:rPr>
              <a:t>Caring</a:t>
            </a:r>
            <a:r>
              <a:rPr lang="en-US" sz="2000" b="0" i="0" dirty="0">
                <a:solidFill>
                  <a:schemeClr val="bg1"/>
                </a:solidFill>
                <a:effectLst/>
                <a:latin typeface="Calibri" panose="020F0502020204030204" pitchFamily="34" charset="0"/>
              </a:rPr>
              <a:t>-  We take care of ourselves, each other, our school, our family, our community and the earth. </a:t>
            </a:r>
            <a:endParaRPr lang="en-US" sz="2000" b="0" i="0" dirty="0">
              <a:solidFill>
                <a:schemeClr val="bg1"/>
              </a:solidFill>
              <a:effectLst/>
              <a:latin typeface="Segoe UI" panose="020B0502040204020203" pitchFamily="34" charset="0"/>
            </a:endParaRPr>
          </a:p>
          <a:p>
            <a:pPr algn="l" rtl="0" fontAlgn="base"/>
            <a:endParaRPr lang="en-US" sz="2000" b="0" i="0" dirty="0">
              <a:solidFill>
                <a:schemeClr val="bg1"/>
              </a:solidFill>
              <a:effectLst/>
              <a:latin typeface="Segoe UI" panose="020B0502040204020203" pitchFamily="34" charset="0"/>
            </a:endParaRPr>
          </a:p>
          <a:p>
            <a:pPr algn="l" rtl="0" fontAlgn="base"/>
            <a:r>
              <a:rPr lang="en-US" sz="2000" b="1" i="0" dirty="0">
                <a:solidFill>
                  <a:schemeClr val="bg1"/>
                </a:solidFill>
                <a:effectLst/>
                <a:latin typeface="Calibri" panose="020F0502020204030204" pitchFamily="34" charset="0"/>
              </a:rPr>
              <a:t>Diversity, Equity and Inclusion </a:t>
            </a:r>
            <a:r>
              <a:rPr lang="en-US" sz="2000" b="0" i="0" dirty="0">
                <a:solidFill>
                  <a:schemeClr val="bg1"/>
                </a:solidFill>
                <a:effectLst/>
                <a:latin typeface="Calibri" panose="020F0502020204030204" pitchFamily="34" charset="0"/>
              </a:rPr>
              <a:t>- We value, respect, and support every person in our school community. </a:t>
            </a:r>
            <a:endParaRPr lang="en-US" sz="2000" b="0" i="0" dirty="0">
              <a:solidFill>
                <a:schemeClr val="bg1"/>
              </a:solidFill>
              <a:effectLst/>
              <a:latin typeface="Segoe UI" panose="020B0502040204020203" pitchFamily="34" charset="0"/>
            </a:endParaRPr>
          </a:p>
          <a:p>
            <a:pPr algn="l" rtl="0" fontAlgn="base"/>
            <a:r>
              <a:rPr lang="en-US" sz="2000" b="0" i="0" dirty="0">
                <a:solidFill>
                  <a:schemeClr val="bg1"/>
                </a:solidFill>
                <a:effectLst/>
                <a:latin typeface="Calibri" panose="020F0502020204030204" pitchFamily="34" charset="0"/>
              </a:rPr>
              <a:t> </a:t>
            </a:r>
            <a:endParaRPr lang="en-US" sz="2000" b="0" i="0" dirty="0">
              <a:solidFill>
                <a:schemeClr val="bg1"/>
              </a:solidFill>
              <a:effectLst/>
              <a:latin typeface="Segoe UI" panose="020B0502040204020203" pitchFamily="34" charset="0"/>
            </a:endParaRPr>
          </a:p>
          <a:p>
            <a:pPr algn="l" rtl="0" fontAlgn="base"/>
            <a:r>
              <a:rPr lang="en-US" sz="2000" b="1" i="0" dirty="0">
                <a:solidFill>
                  <a:schemeClr val="bg1"/>
                </a:solidFill>
                <a:effectLst/>
                <a:latin typeface="Calibri" panose="020F0502020204030204" pitchFamily="34" charset="0"/>
              </a:rPr>
              <a:t>Responsibility</a:t>
            </a:r>
            <a:r>
              <a:rPr lang="en-US" sz="2000" b="0" i="0" dirty="0">
                <a:solidFill>
                  <a:schemeClr val="bg1"/>
                </a:solidFill>
                <a:effectLst/>
                <a:latin typeface="Calibri" panose="020F0502020204030204" pitchFamily="34" charset="0"/>
              </a:rPr>
              <a:t> - We take ownership of our words, our actions, our work habits and our learning. </a:t>
            </a:r>
            <a:endParaRPr lang="en-US" sz="2000" b="0" i="0" dirty="0">
              <a:solidFill>
                <a:schemeClr val="bg1"/>
              </a:solidFill>
              <a:effectLst/>
              <a:latin typeface="Segoe UI" panose="020B0502040204020203" pitchFamily="34" charset="0"/>
            </a:endParaRPr>
          </a:p>
          <a:p>
            <a:endParaRPr lang="en-US" sz="4000" dirty="0"/>
          </a:p>
        </p:txBody>
      </p:sp>
      <p:sp>
        <p:nvSpPr>
          <p:cNvPr id="3" name="TextBox 2">
            <a:extLst>
              <a:ext uri="{FF2B5EF4-FFF2-40B4-BE49-F238E27FC236}">
                <a16:creationId xmlns:a16="http://schemas.microsoft.com/office/drawing/2014/main" id="{C6825F51-9A89-E0C8-C410-59AD03017A9C}"/>
              </a:ext>
            </a:extLst>
          </p:cNvPr>
          <p:cNvSpPr txBox="1"/>
          <p:nvPr/>
        </p:nvSpPr>
        <p:spPr>
          <a:xfrm>
            <a:off x="575353" y="4608576"/>
            <a:ext cx="3521159" cy="523220"/>
          </a:xfrm>
          <a:prstGeom prst="rect">
            <a:avLst/>
          </a:prstGeom>
          <a:noFill/>
        </p:spPr>
        <p:txBody>
          <a:bodyPr wrap="square" rtlCol="0">
            <a:spAutoFit/>
          </a:bodyPr>
          <a:lstStyle/>
          <a:p>
            <a:pPr algn="ctr"/>
            <a:r>
              <a:rPr lang="en-US" sz="2800" b="1" i="0" dirty="0">
                <a:solidFill>
                  <a:schemeClr val="bg1"/>
                </a:solidFill>
                <a:effectLst/>
                <a:latin typeface="Lato" panose="020F0502020204030203" pitchFamily="34" charset="0"/>
              </a:rPr>
              <a:t>Limitless potential</a:t>
            </a:r>
            <a:endParaRPr lang="en-US" sz="2800" b="1" dirty="0"/>
          </a:p>
        </p:txBody>
      </p:sp>
      <p:sp>
        <p:nvSpPr>
          <p:cNvPr id="4" name="TextBox 3">
            <a:extLst>
              <a:ext uri="{FF2B5EF4-FFF2-40B4-BE49-F238E27FC236}">
                <a16:creationId xmlns:a16="http://schemas.microsoft.com/office/drawing/2014/main" id="{F52C4575-846F-3DD4-4E7D-6ED96E599E57}"/>
              </a:ext>
            </a:extLst>
          </p:cNvPr>
          <p:cNvSpPr txBox="1"/>
          <p:nvPr/>
        </p:nvSpPr>
        <p:spPr>
          <a:xfrm>
            <a:off x="475488" y="1737360"/>
            <a:ext cx="3749040" cy="1384995"/>
          </a:xfrm>
          <a:prstGeom prst="rect">
            <a:avLst/>
          </a:prstGeom>
          <a:noFill/>
        </p:spPr>
        <p:txBody>
          <a:bodyPr wrap="square" rtlCol="0">
            <a:spAutoFit/>
          </a:bodyPr>
          <a:lstStyle/>
          <a:p>
            <a:pPr algn="ctr"/>
            <a:r>
              <a:rPr lang="en-US" sz="2800" b="1" dirty="0">
                <a:solidFill>
                  <a:schemeClr val="bg1"/>
                </a:solidFill>
                <a:latin typeface="Lato" panose="020F0502020204030203" pitchFamily="34" charset="0"/>
              </a:rPr>
              <a:t>To </a:t>
            </a:r>
            <a:r>
              <a:rPr lang="en-US" sz="2800" b="1" i="0" dirty="0">
                <a:solidFill>
                  <a:schemeClr val="bg1"/>
                </a:solidFill>
                <a:effectLst/>
                <a:latin typeface="Lato" panose="020F0502020204030203" pitchFamily="34" charset="0"/>
              </a:rPr>
              <a:t>support, nurture, and empower each student</a:t>
            </a:r>
            <a:endParaRPr lang="en-US" sz="2800" b="1" dirty="0">
              <a:solidFill>
                <a:schemeClr val="bg1"/>
              </a:solidFill>
            </a:endParaRPr>
          </a:p>
        </p:txBody>
      </p:sp>
    </p:spTree>
    <p:extLst>
      <p:ext uri="{BB962C8B-B14F-4D97-AF65-F5344CB8AC3E}">
        <p14:creationId xmlns:p14="http://schemas.microsoft.com/office/powerpoint/2010/main" val="3209313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C2DA4C-369F-56C2-EB1C-786758F3631B}"/>
              </a:ext>
            </a:extLst>
          </p:cNvPr>
          <p:cNvSpPr/>
          <p:nvPr/>
        </p:nvSpPr>
        <p:spPr>
          <a:xfrm>
            <a:off x="8310880" y="3429000"/>
            <a:ext cx="3441849" cy="3428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5</a:t>
            </a:fld>
            <a:endParaRPr lang="en-US" sz="1600" b="1" dirty="0">
              <a:solidFill>
                <a:srgbClr val="215572"/>
              </a:solidFill>
            </a:endParaRPr>
          </a:p>
        </p:txBody>
      </p:sp>
      <p:sp>
        <p:nvSpPr>
          <p:cNvPr id="8" name="Rectangle 7">
            <a:extLst>
              <a:ext uri="{FF2B5EF4-FFF2-40B4-BE49-F238E27FC236}">
                <a16:creationId xmlns:a16="http://schemas.microsoft.com/office/drawing/2014/main" id="{8CCD319D-D0DB-CA4C-B995-4DF56BEFAAD6}"/>
              </a:ext>
            </a:extLst>
          </p:cNvPr>
          <p:cNvSpPr/>
          <p:nvPr/>
        </p:nvSpPr>
        <p:spPr>
          <a:xfrm>
            <a:off x="8310880" y="-5080"/>
            <a:ext cx="3441849" cy="3428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5CAE220-74FD-BEEC-E422-D372E251B151}"/>
              </a:ext>
            </a:extLst>
          </p:cNvPr>
          <p:cNvSpPr txBox="1"/>
          <p:nvPr/>
        </p:nvSpPr>
        <p:spPr>
          <a:xfrm>
            <a:off x="439271" y="2183544"/>
            <a:ext cx="3959109" cy="461665"/>
          </a:xfrm>
          <a:prstGeom prst="rect">
            <a:avLst/>
          </a:prstGeom>
          <a:noFill/>
        </p:spPr>
        <p:txBody>
          <a:bodyPr wrap="square" rtlCol="0">
            <a:spAutoFit/>
          </a:bodyPr>
          <a:lstStyle/>
          <a:p>
            <a:r>
              <a:rPr lang="en-US" sz="2400" dirty="0">
                <a:solidFill>
                  <a:srgbClr val="24A9DC"/>
                </a:solidFill>
                <a:latin typeface="Roboto" panose="02000000000000000000" pitchFamily="2" charset="0"/>
                <a:ea typeface="Roboto" panose="02000000000000000000" pitchFamily="2" charset="0"/>
              </a:rPr>
              <a:t>Equity, Diversity, and Inclusion</a:t>
            </a:r>
          </a:p>
        </p:txBody>
      </p:sp>
      <p:sp>
        <p:nvSpPr>
          <p:cNvPr id="18" name="TextBox 17">
            <a:extLst>
              <a:ext uri="{FF2B5EF4-FFF2-40B4-BE49-F238E27FC236}">
                <a16:creationId xmlns:a16="http://schemas.microsoft.com/office/drawing/2014/main" id="{0ED1FB62-A2AA-99E2-5AD8-D92D741465D7}"/>
              </a:ext>
            </a:extLst>
          </p:cNvPr>
          <p:cNvSpPr txBox="1"/>
          <p:nvPr/>
        </p:nvSpPr>
        <p:spPr>
          <a:xfrm>
            <a:off x="8999605" y="3931069"/>
            <a:ext cx="2064398" cy="369332"/>
          </a:xfrm>
          <a:prstGeom prst="rect">
            <a:avLst/>
          </a:prstGeom>
          <a:noFill/>
        </p:spPr>
        <p:txBody>
          <a:bodyPr wrap="square" rtlCol="0">
            <a:spAutoFit/>
          </a:bodyPr>
          <a:lstStyle/>
          <a:p>
            <a:pPr algn="ctr"/>
            <a:r>
              <a:rPr lang="en-US" dirty="0">
                <a:solidFill>
                  <a:srgbClr val="215572"/>
                </a:solidFill>
                <a:latin typeface="Roboto" panose="02000000000000000000" pitchFamily="2" charset="0"/>
                <a:ea typeface="Roboto" panose="02000000000000000000" pitchFamily="2" charset="0"/>
              </a:rPr>
              <a:t>&lt;Insert Image&gt;</a:t>
            </a:r>
          </a:p>
        </p:txBody>
      </p:sp>
      <p:sp>
        <p:nvSpPr>
          <p:cNvPr id="2" name="TextBox 1"/>
          <p:cNvSpPr txBox="1"/>
          <p:nvPr/>
        </p:nvSpPr>
        <p:spPr>
          <a:xfrm>
            <a:off x="943262" y="3515571"/>
            <a:ext cx="6371937" cy="1569660"/>
          </a:xfrm>
          <a:prstGeom prst="rect">
            <a:avLst/>
          </a:prstGeom>
          <a:noFill/>
        </p:spPr>
        <p:txBody>
          <a:bodyPr wrap="square" rtlCol="0">
            <a:spAutoFit/>
          </a:bodyPr>
          <a:lstStyle/>
          <a:p>
            <a:r>
              <a:rPr lang="en-US" sz="4800" b="1" dirty="0"/>
              <a:t>Improve student access to nutritious food.</a:t>
            </a:r>
          </a:p>
        </p:txBody>
      </p:sp>
      <p:pic>
        <p:nvPicPr>
          <p:cNvPr id="1026" name="Picture 2" descr="Our TCBC Clubs – Breakfast Clubs">
            <a:extLst>
              <a:ext uri="{FF2B5EF4-FFF2-40B4-BE49-F238E27FC236}">
                <a16:creationId xmlns:a16="http://schemas.microsoft.com/office/drawing/2014/main" id="{17B93CCB-7639-BA7B-E7DA-5EBE2055CD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7990" y="-71211"/>
            <a:ext cx="407206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FB2AD04F-D4C1-468C-38AD-C75B0F4D9044}"/>
              </a:ext>
            </a:extLst>
          </p:cNvPr>
          <p:cNvPicPr>
            <a:picLocks noChangeAspect="1"/>
          </p:cNvPicPr>
          <p:nvPr/>
        </p:nvPicPr>
        <p:blipFill rotWithShape="1">
          <a:blip r:embed="rId6">
            <a:extLst>
              <a:ext uri="{28A0092B-C50C-407E-A947-70E740481C1C}">
                <a14:useLocalDpi xmlns:a14="http://schemas.microsoft.com/office/drawing/2010/main" val="0"/>
              </a:ext>
            </a:extLst>
          </a:blip>
          <a:srcRect t="-36299" r="-671" b="36716"/>
          <a:stretch/>
        </p:blipFill>
        <p:spPr>
          <a:xfrm flipH="1">
            <a:off x="6230195" y="2966877"/>
            <a:ext cx="3884012" cy="3842084"/>
          </a:xfrm>
          <a:prstGeom prst="rect">
            <a:avLst/>
          </a:prstGeom>
        </p:spPr>
      </p:pic>
      <p:sp>
        <p:nvSpPr>
          <p:cNvPr id="3" name="TextBox 2">
            <a:extLst>
              <a:ext uri="{FF2B5EF4-FFF2-40B4-BE49-F238E27FC236}">
                <a16:creationId xmlns:a16="http://schemas.microsoft.com/office/drawing/2014/main" id="{A52F077C-CD61-FE37-B8F6-C7DC1797A92D}"/>
              </a:ext>
            </a:extLst>
          </p:cNvPr>
          <p:cNvSpPr txBox="1"/>
          <p:nvPr/>
        </p:nvSpPr>
        <p:spPr>
          <a:xfrm>
            <a:off x="1075337" y="5283732"/>
            <a:ext cx="5389788" cy="923330"/>
          </a:xfrm>
          <a:prstGeom prst="rect">
            <a:avLst/>
          </a:prstGeom>
          <a:noFill/>
        </p:spPr>
        <p:txBody>
          <a:bodyPr wrap="square" rtlCol="0">
            <a:spAutoFit/>
          </a:bodyPr>
          <a:lstStyle/>
          <a:p>
            <a:r>
              <a:rPr lang="en-US" sz="1800" b="1" dirty="0"/>
              <a:t>Leader in Me™ focus:</a:t>
            </a:r>
          </a:p>
          <a:p>
            <a:pPr marL="457200" indent="-457200">
              <a:buFont typeface="Arial" panose="020B0604020202020204" pitchFamily="34" charset="0"/>
              <a:buChar char="•"/>
            </a:pPr>
            <a:r>
              <a:rPr lang="en-US" sz="1800" b="1" dirty="0"/>
              <a:t>Sharpen the Saw</a:t>
            </a:r>
          </a:p>
          <a:p>
            <a:endParaRPr lang="en-US" dirty="0"/>
          </a:p>
        </p:txBody>
      </p:sp>
    </p:spTree>
    <p:extLst>
      <p:ext uri="{BB962C8B-B14F-4D97-AF65-F5344CB8AC3E}">
        <p14:creationId xmlns:p14="http://schemas.microsoft.com/office/powerpoint/2010/main" val="2432507874"/>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6</a:t>
            </a:fld>
            <a:endParaRPr lang="en-US" sz="1600" b="1" dirty="0">
              <a:solidFill>
                <a:srgbClr val="215572"/>
              </a:solidFill>
            </a:endParaRPr>
          </a:p>
        </p:txBody>
      </p:sp>
      <p:pic>
        <p:nvPicPr>
          <p:cNvPr id="10" name="Picture 9">
            <a:extLst>
              <a:ext uri="{FF2B5EF4-FFF2-40B4-BE49-F238E27FC236}">
                <a16:creationId xmlns:a16="http://schemas.microsoft.com/office/drawing/2014/main" id="{CFAA3DA7-558F-915C-8230-89E1C2BFD3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14" y="4966882"/>
            <a:ext cx="1833302" cy="1833302"/>
          </a:xfrm>
          <a:prstGeom prst="rect">
            <a:avLst/>
          </a:prstGeom>
        </p:spPr>
      </p:pic>
      <p:pic>
        <p:nvPicPr>
          <p:cNvPr id="12" name="Picture 11">
            <a:extLst>
              <a:ext uri="{FF2B5EF4-FFF2-40B4-BE49-F238E27FC236}">
                <a16:creationId xmlns:a16="http://schemas.microsoft.com/office/drawing/2014/main" id="{BCD6462B-76D5-0802-52C6-4124D98321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936877">
            <a:off x="7022431" y="709862"/>
            <a:ext cx="1391653" cy="1391653"/>
          </a:xfrm>
          <a:prstGeom prst="rect">
            <a:avLst/>
          </a:prstGeom>
        </p:spPr>
      </p:pic>
      <p:pic>
        <p:nvPicPr>
          <p:cNvPr id="16" name="Picture 15">
            <a:extLst>
              <a:ext uri="{FF2B5EF4-FFF2-40B4-BE49-F238E27FC236}">
                <a16:creationId xmlns:a16="http://schemas.microsoft.com/office/drawing/2014/main" id="{6489B7A7-48A6-1396-9859-E56F8C7E48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812701">
            <a:off x="10864515" y="4355706"/>
            <a:ext cx="1524493" cy="1524493"/>
          </a:xfrm>
          <a:prstGeom prst="rect">
            <a:avLst/>
          </a:prstGeom>
        </p:spPr>
      </p:pic>
      <p:sp>
        <p:nvSpPr>
          <p:cNvPr id="3" name="TextBox 2"/>
          <p:cNvSpPr txBox="1"/>
          <p:nvPr/>
        </p:nvSpPr>
        <p:spPr>
          <a:xfrm>
            <a:off x="786384" y="2252572"/>
            <a:ext cx="2878523" cy="3693319"/>
          </a:xfrm>
          <a:prstGeom prst="rect">
            <a:avLst/>
          </a:prstGeom>
          <a:noFill/>
        </p:spPr>
        <p:txBody>
          <a:bodyPr wrap="square" rtlCol="0">
            <a:spAutoFit/>
          </a:bodyPr>
          <a:lstStyle/>
          <a:p>
            <a:r>
              <a:rPr lang="en-US" dirty="0"/>
              <a:t>Traditionally, our breakfast program has provided toast and fresh fruit. However, given that a large percentage of our students report not eating breakfast and subsequently feeling hungry at school, we want to be able to provide a wider variety of nutritious foods at our breakfast program to 	ensure students 	are ready to learn.</a:t>
            </a:r>
          </a:p>
        </p:txBody>
      </p:sp>
      <p:sp>
        <p:nvSpPr>
          <p:cNvPr id="4" name="TextBox 3"/>
          <p:cNvSpPr txBox="1"/>
          <p:nvPr/>
        </p:nvSpPr>
        <p:spPr>
          <a:xfrm>
            <a:off x="5058137" y="2181828"/>
            <a:ext cx="2262850" cy="2062103"/>
          </a:xfrm>
          <a:prstGeom prst="rect">
            <a:avLst/>
          </a:prstGeom>
          <a:noFill/>
        </p:spPr>
        <p:txBody>
          <a:bodyPr wrap="square" rtlCol="0">
            <a:spAutoFit/>
          </a:bodyPr>
          <a:lstStyle/>
          <a:p>
            <a:pPr algn="ctr"/>
            <a:r>
              <a:rPr lang="en-US" sz="2800" b="1" dirty="0"/>
              <a:t>Maslow’s Hierarchy</a:t>
            </a:r>
            <a:r>
              <a:rPr lang="en-US" dirty="0"/>
              <a:t>: students’ basic needs must be met before they are ready to learn.</a:t>
            </a:r>
          </a:p>
        </p:txBody>
      </p:sp>
      <p:sp>
        <p:nvSpPr>
          <p:cNvPr id="5" name="TextBox 4"/>
          <p:cNvSpPr txBox="1"/>
          <p:nvPr/>
        </p:nvSpPr>
        <p:spPr>
          <a:xfrm>
            <a:off x="8617352" y="2252572"/>
            <a:ext cx="2656390" cy="3139321"/>
          </a:xfrm>
          <a:prstGeom prst="rect">
            <a:avLst/>
          </a:prstGeom>
          <a:noFill/>
        </p:spPr>
        <p:txBody>
          <a:bodyPr wrap="square" rtlCol="0">
            <a:spAutoFit/>
          </a:bodyPr>
          <a:lstStyle/>
          <a:p>
            <a:r>
              <a:rPr lang="en-US" dirty="0"/>
              <a:t>If all staff provide access to a daily, barrier-free nutritious breakfast for students, and ensure that the nutrition curriculum is taught in all classes, will we see a decrease in the number of students who do not eat breakfast, and who report feeling hungry while at school?</a:t>
            </a:r>
          </a:p>
        </p:txBody>
      </p:sp>
    </p:spTree>
    <p:extLst>
      <p:ext uri="{BB962C8B-B14F-4D97-AF65-F5344CB8AC3E}">
        <p14:creationId xmlns:p14="http://schemas.microsoft.com/office/powerpoint/2010/main" val="2728047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7</a:t>
            </a:fld>
            <a:endParaRPr lang="en-US" sz="1600" b="1" dirty="0">
              <a:solidFill>
                <a:srgbClr val="215572"/>
              </a:solidFill>
            </a:endParaRPr>
          </a:p>
        </p:txBody>
      </p:sp>
      <p:sp>
        <p:nvSpPr>
          <p:cNvPr id="2" name="TextBox 1">
            <a:extLst>
              <a:ext uri="{FF2B5EF4-FFF2-40B4-BE49-F238E27FC236}">
                <a16:creationId xmlns:a16="http://schemas.microsoft.com/office/drawing/2014/main" id="{720F9F78-D137-2973-86FA-3158B8A81500}"/>
              </a:ext>
            </a:extLst>
          </p:cNvPr>
          <p:cNvSpPr txBox="1"/>
          <p:nvPr/>
        </p:nvSpPr>
        <p:spPr>
          <a:xfrm>
            <a:off x="383201" y="1854074"/>
            <a:ext cx="2597743" cy="4524315"/>
          </a:xfrm>
          <a:prstGeom prst="rect">
            <a:avLst/>
          </a:prstGeom>
          <a:noFill/>
        </p:spPr>
        <p:txBody>
          <a:bodyPr wrap="square" rtlCol="0">
            <a:spAutoFit/>
          </a:bodyPr>
          <a:lstStyle/>
          <a:p>
            <a:r>
              <a:rPr lang="en-US" dirty="0"/>
              <a:t>Our data clearly indicates that we have a high percentage (approximately 23%, or 55 students) of students who feel hungry while at school, and an even higher percentage of students who do not eat breakfast every day. In all cases, the older a student is, the  more liable they are to not eat breakfast and to feel hungry while at school. </a:t>
            </a:r>
          </a:p>
          <a:p>
            <a:endParaRPr lang="en-US" dirty="0">
              <a:solidFill>
                <a:srgbClr val="215572"/>
              </a:solidFill>
              <a:latin typeface="Roboto" panose="02000000000000000000" pitchFamily="2" charset="0"/>
              <a:ea typeface="Roboto" panose="02000000000000000000" pitchFamily="2" charset="0"/>
            </a:endParaRPr>
          </a:p>
        </p:txBody>
      </p:sp>
      <p:graphicFrame>
        <p:nvGraphicFramePr>
          <p:cNvPr id="9" name="Chart 8">
            <a:extLst>
              <a:ext uri="{FF2B5EF4-FFF2-40B4-BE49-F238E27FC236}">
                <a16:creationId xmlns:a16="http://schemas.microsoft.com/office/drawing/2014/main" id="{E047DAF5-86A1-05F8-92FB-CD102EAB8561}"/>
              </a:ext>
            </a:extLst>
          </p:cNvPr>
          <p:cNvGraphicFramePr/>
          <p:nvPr>
            <p:extLst>
              <p:ext uri="{D42A27DB-BD31-4B8C-83A1-F6EECF244321}">
                <p14:modId xmlns:p14="http://schemas.microsoft.com/office/powerpoint/2010/main" val="720922091"/>
              </p:ext>
            </p:extLst>
          </p:nvPr>
        </p:nvGraphicFramePr>
        <p:xfrm>
          <a:off x="3822192" y="719666"/>
          <a:ext cx="6337808"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2DF5AE3D-7BAF-6D9C-79CD-3D72544D43D4}"/>
              </a:ext>
            </a:extLst>
          </p:cNvPr>
          <p:cNvSpPr txBox="1"/>
          <p:nvPr/>
        </p:nvSpPr>
        <p:spPr>
          <a:xfrm>
            <a:off x="3218687" y="6076861"/>
            <a:ext cx="8590111" cy="369332"/>
          </a:xfrm>
          <a:prstGeom prst="rect">
            <a:avLst/>
          </a:prstGeom>
          <a:noFill/>
        </p:spPr>
        <p:txBody>
          <a:bodyPr wrap="square" rtlCol="0">
            <a:spAutoFit/>
          </a:bodyPr>
          <a:lstStyle/>
          <a:p>
            <a:r>
              <a:rPr lang="en-US" dirty="0"/>
              <a:t>Source: Student Learning Survey and Middle Years Development Instrument</a:t>
            </a:r>
          </a:p>
        </p:txBody>
      </p:sp>
    </p:spTree>
    <p:extLst>
      <p:ext uri="{BB962C8B-B14F-4D97-AF65-F5344CB8AC3E}">
        <p14:creationId xmlns:p14="http://schemas.microsoft.com/office/powerpoint/2010/main" val="1391223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8</a:t>
            </a:fld>
            <a:endParaRPr lang="en-US" sz="1600" b="1" dirty="0">
              <a:solidFill>
                <a:srgbClr val="215572"/>
              </a:solidFill>
            </a:endParaRPr>
          </a:p>
        </p:txBody>
      </p:sp>
      <p:pic>
        <p:nvPicPr>
          <p:cNvPr id="4" name="Picture 3" descr="Graphical user interface, application&#10;&#10;Description automatically generated">
            <a:extLst>
              <a:ext uri="{FF2B5EF4-FFF2-40B4-BE49-F238E27FC236}">
                <a16:creationId xmlns:a16="http://schemas.microsoft.com/office/drawing/2014/main" id="{27DD4B0F-D8B6-244D-88E2-89A0DEB134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907" r="2012"/>
          <a:stretch/>
        </p:blipFill>
        <p:spPr>
          <a:xfrm>
            <a:off x="1488440" y="1822164"/>
            <a:ext cx="9215120" cy="4337123"/>
          </a:xfrm>
          <a:prstGeom prst="rect">
            <a:avLst/>
          </a:prstGeom>
        </p:spPr>
      </p:pic>
      <p:sp>
        <p:nvSpPr>
          <p:cNvPr id="2" name="TextBox 1"/>
          <p:cNvSpPr txBox="1"/>
          <p:nvPr/>
        </p:nvSpPr>
        <p:spPr>
          <a:xfrm>
            <a:off x="1488440" y="4357868"/>
            <a:ext cx="1801795" cy="1600438"/>
          </a:xfrm>
          <a:prstGeom prst="rect">
            <a:avLst/>
          </a:prstGeom>
          <a:noFill/>
        </p:spPr>
        <p:txBody>
          <a:bodyPr wrap="square" rtlCol="0">
            <a:spAutoFit/>
          </a:bodyPr>
          <a:lstStyle/>
          <a:p>
            <a:pPr algn="ctr"/>
            <a:r>
              <a:rPr lang="en-US" sz="1400" dirty="0">
                <a:solidFill>
                  <a:schemeClr val="bg1"/>
                </a:solidFill>
              </a:rPr>
              <a:t>Record daily participation numbers, and re-administer the Student Learning Survey and MDI in March 2024.</a:t>
            </a:r>
          </a:p>
        </p:txBody>
      </p:sp>
      <p:sp>
        <p:nvSpPr>
          <p:cNvPr id="5" name="TextBox 4"/>
          <p:cNvSpPr txBox="1"/>
          <p:nvPr/>
        </p:nvSpPr>
        <p:spPr>
          <a:xfrm>
            <a:off x="3466619" y="4137949"/>
            <a:ext cx="1639637" cy="1569660"/>
          </a:xfrm>
          <a:prstGeom prst="rect">
            <a:avLst/>
          </a:prstGeom>
          <a:noFill/>
        </p:spPr>
        <p:txBody>
          <a:bodyPr wrap="square" rtlCol="0">
            <a:spAutoFit/>
          </a:bodyPr>
          <a:lstStyle/>
          <a:p>
            <a:pPr algn="ctr"/>
            <a:r>
              <a:rPr lang="en-US" sz="4000" b="1" dirty="0">
                <a:solidFill>
                  <a:schemeClr val="bg1"/>
                </a:solidFill>
              </a:rPr>
              <a:t>10%</a:t>
            </a:r>
          </a:p>
          <a:p>
            <a:pPr algn="ctr"/>
            <a:r>
              <a:rPr lang="en-US" sz="1400" b="1" dirty="0">
                <a:solidFill>
                  <a:schemeClr val="bg1"/>
                </a:solidFill>
              </a:rPr>
              <a:t> </a:t>
            </a:r>
            <a:r>
              <a:rPr lang="en-US" sz="1400" dirty="0">
                <a:solidFill>
                  <a:schemeClr val="bg1"/>
                </a:solidFill>
              </a:rPr>
              <a:t>decrease in the number of students who do not eat breakfast.</a:t>
            </a:r>
          </a:p>
        </p:txBody>
      </p:sp>
      <p:sp>
        <p:nvSpPr>
          <p:cNvPr id="6" name="TextBox 5"/>
          <p:cNvSpPr txBox="1"/>
          <p:nvPr/>
        </p:nvSpPr>
        <p:spPr>
          <a:xfrm>
            <a:off x="5106256" y="4137949"/>
            <a:ext cx="1832765" cy="1815882"/>
          </a:xfrm>
          <a:prstGeom prst="rect">
            <a:avLst/>
          </a:prstGeom>
          <a:noFill/>
        </p:spPr>
        <p:txBody>
          <a:bodyPr wrap="square" rtlCol="0">
            <a:spAutoFit/>
          </a:bodyPr>
          <a:lstStyle/>
          <a:p>
            <a:pPr algn="ctr"/>
            <a:r>
              <a:rPr lang="en-US" sz="1400" dirty="0">
                <a:solidFill>
                  <a:schemeClr val="bg1"/>
                </a:solidFill>
              </a:rPr>
              <a:t>Our enhanced breakfast program will begin September, 2023. We will re-administer the Student Learning Survey and MDI in March, 2024.</a:t>
            </a:r>
          </a:p>
        </p:txBody>
      </p:sp>
      <p:sp>
        <p:nvSpPr>
          <p:cNvPr id="7" name="TextBox 6"/>
          <p:cNvSpPr txBox="1"/>
          <p:nvPr/>
        </p:nvSpPr>
        <p:spPr>
          <a:xfrm>
            <a:off x="7442522" y="4357868"/>
            <a:ext cx="1122744" cy="1384995"/>
          </a:xfrm>
          <a:prstGeom prst="rect">
            <a:avLst/>
          </a:prstGeom>
          <a:noFill/>
        </p:spPr>
        <p:txBody>
          <a:bodyPr wrap="square" rtlCol="0">
            <a:spAutoFit/>
          </a:bodyPr>
          <a:lstStyle/>
          <a:p>
            <a:pPr algn="ctr"/>
            <a:r>
              <a:rPr lang="en-US" sz="1400" dirty="0">
                <a:solidFill>
                  <a:schemeClr val="bg1"/>
                </a:solidFill>
              </a:rPr>
              <a:t>Food Safe training for IESW, YCW and Education Assistants.</a:t>
            </a:r>
          </a:p>
        </p:txBody>
      </p:sp>
      <p:sp>
        <p:nvSpPr>
          <p:cNvPr id="8" name="TextBox 7"/>
          <p:cNvSpPr txBox="1"/>
          <p:nvPr/>
        </p:nvSpPr>
        <p:spPr>
          <a:xfrm>
            <a:off x="8928243" y="4357868"/>
            <a:ext cx="1775317" cy="1384995"/>
          </a:xfrm>
          <a:prstGeom prst="rect">
            <a:avLst/>
          </a:prstGeom>
          <a:noFill/>
        </p:spPr>
        <p:txBody>
          <a:bodyPr wrap="square" rtlCol="0">
            <a:spAutoFit/>
          </a:bodyPr>
          <a:lstStyle/>
          <a:p>
            <a:pPr algn="ctr"/>
            <a:r>
              <a:rPr lang="en-US" sz="1200" dirty="0">
                <a:solidFill>
                  <a:schemeClr val="bg1"/>
                </a:solidFill>
              </a:rPr>
              <a:t>Feeding Futures funding.</a:t>
            </a:r>
          </a:p>
          <a:p>
            <a:pPr algn="ctr"/>
            <a:r>
              <a:rPr lang="en-US" sz="1200" dirty="0">
                <a:solidFill>
                  <a:schemeClr val="bg1"/>
                </a:solidFill>
              </a:rPr>
              <a:t>Develop relationships with local food retailers to provide weekly grocery orders. C-Link worker will co-ordinate. Food purchases.</a:t>
            </a:r>
          </a:p>
        </p:txBody>
      </p:sp>
    </p:spTree>
    <p:extLst>
      <p:ext uri="{BB962C8B-B14F-4D97-AF65-F5344CB8AC3E}">
        <p14:creationId xmlns:p14="http://schemas.microsoft.com/office/powerpoint/2010/main" val="353856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9</a:t>
            </a:fld>
            <a:endParaRPr lang="en-US" sz="1600" b="1" dirty="0">
              <a:solidFill>
                <a:srgbClr val="215572"/>
              </a:solidFill>
            </a:endParaRPr>
          </a:p>
        </p:txBody>
      </p:sp>
      <p:sp>
        <p:nvSpPr>
          <p:cNvPr id="2" name="TextBox 1">
            <a:extLst>
              <a:ext uri="{FF2B5EF4-FFF2-40B4-BE49-F238E27FC236}">
                <a16:creationId xmlns:a16="http://schemas.microsoft.com/office/drawing/2014/main" id="{720F9F78-D137-2973-86FA-3158B8A81500}"/>
              </a:ext>
            </a:extLst>
          </p:cNvPr>
          <p:cNvSpPr txBox="1"/>
          <p:nvPr/>
        </p:nvSpPr>
        <p:spPr>
          <a:xfrm>
            <a:off x="383200" y="2241253"/>
            <a:ext cx="9551910" cy="3693319"/>
          </a:xfrm>
          <a:prstGeom prst="rect">
            <a:avLst/>
          </a:prstGeom>
          <a:noFill/>
        </p:spPr>
        <p:txBody>
          <a:bodyPr wrap="square" rtlCol="0">
            <a:spAutoFit/>
          </a:bodyPr>
          <a:lstStyle/>
          <a:p>
            <a:pPr marL="285750" indent="-285750">
              <a:buFont typeface="Arial" panose="020B0604020202020204" pitchFamily="34" charset="0"/>
              <a:buChar char="•"/>
            </a:pPr>
            <a:r>
              <a:rPr lang="en-US" sz="2400" dirty="0"/>
              <a:t>Co-ordinate program with Community Link Worker and District Lead for </a:t>
            </a:r>
            <a:r>
              <a:rPr lang="en-US" sz="2400" i="1" dirty="0"/>
              <a:t>Feeding Futures </a:t>
            </a:r>
            <a:r>
              <a:rPr lang="en-US" sz="2400" dirty="0"/>
              <a:t>initiative;</a:t>
            </a:r>
          </a:p>
          <a:p>
            <a:pPr marL="285750" indent="-285750">
              <a:buFont typeface="Arial" panose="020B0604020202020204" pitchFamily="34" charset="0"/>
              <a:buChar char="•"/>
            </a:pPr>
            <a:r>
              <a:rPr lang="en-US" sz="2400" dirty="0"/>
              <a:t>Ensure Food Safe training for Youth Care Worker and Indigenous Education Support Worker, who will prepare and serve breakfast;</a:t>
            </a:r>
          </a:p>
          <a:p>
            <a:pPr marL="285750" indent="-285750">
              <a:buFont typeface="Arial" panose="020B0604020202020204" pitchFamily="34" charset="0"/>
              <a:buChar char="•"/>
            </a:pPr>
            <a:r>
              <a:rPr lang="en-US" sz="2400" dirty="0"/>
              <a:t>Teachers to sign-up in September 2023 to join students in the breakfast program and provide support 1 day/week;</a:t>
            </a:r>
          </a:p>
          <a:p>
            <a:pPr marL="285750" indent="-285750">
              <a:buFont typeface="Arial" panose="020B0604020202020204" pitchFamily="34" charset="0"/>
              <a:buChar char="•"/>
            </a:pPr>
            <a:r>
              <a:rPr lang="en-US" sz="2400" dirty="0"/>
              <a:t>Purchase of larger refrigerator/freezer for student kitchen;</a:t>
            </a:r>
          </a:p>
          <a:p>
            <a:pPr marL="285750" indent="-285750">
              <a:buFont typeface="Arial" panose="020B0604020202020204" pitchFamily="34" charset="0"/>
              <a:buChar char="•"/>
            </a:pPr>
            <a:r>
              <a:rPr lang="en-US" sz="2400" dirty="0"/>
              <a:t>Investigate funding sources including Ministry of Education and Child Care </a:t>
            </a:r>
            <a:r>
              <a:rPr lang="en-US" sz="2400" i="1" dirty="0"/>
              <a:t>Feeding Futures </a:t>
            </a:r>
            <a:r>
              <a:rPr lang="en-US" sz="2400" dirty="0"/>
              <a:t>funding and other potential grants.</a:t>
            </a:r>
          </a:p>
          <a:p>
            <a:endParaRPr lang="en-US" dirty="0">
              <a:solidFill>
                <a:srgbClr val="215572"/>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343186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55DDC35-DC4F-45D3-B67F-45F37E29C2CD}" vid="{297C9939-7496-4636-8269-A7197D60A5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humbnail xmlns="753041f2-3f9f-4aac-8787-ae098e2fd8ae" xsi:nil="true"/>
    <TaxCatchAll xmlns="f6da8f2e-e7b6-4afd-ab0c-17159d387e51" xsi:nil="true"/>
    <lcf76f155ced4ddcb4097134ff3c332f xmlns="753041f2-3f9f-4aac-8787-ae098e2fd8a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CC33018EE16B459B80115A0422F06B" ma:contentTypeVersion="15" ma:contentTypeDescription="Create a new document." ma:contentTypeScope="" ma:versionID="db9437c51a3021f83bbcef3d032d268f">
  <xsd:schema xmlns:xsd="http://www.w3.org/2001/XMLSchema" xmlns:xs="http://www.w3.org/2001/XMLSchema" xmlns:p="http://schemas.microsoft.com/office/2006/metadata/properties" xmlns:ns2="753041f2-3f9f-4aac-8787-ae098e2fd8ae" xmlns:ns3="f6da8f2e-e7b6-4afd-ab0c-17159d387e51" targetNamespace="http://schemas.microsoft.com/office/2006/metadata/properties" ma:root="true" ma:fieldsID="1cdad21c35b54b46ef8a7a207dbd373f" ns2:_="" ns3:_="">
    <xsd:import namespace="753041f2-3f9f-4aac-8787-ae098e2fd8ae"/>
    <xsd:import namespace="f6da8f2e-e7b6-4afd-ab0c-17159d387e5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Thumbnail"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3041f2-3f9f-4aac-8787-ae098e2fd8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Thumbnail" ma:index="17" nillable="true" ma:displayName="Thumbnail" ma:format="Thumbnail" ma:internalName="Thumbnail">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a02f040-e91b-4904-b63e-f18d626dc1c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6da8f2e-e7b6-4afd-ab0c-17159d387e5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b158101-64dd-41ca-95ee-59db0bb5e811}" ma:internalName="TaxCatchAll" ma:showField="CatchAllData" ma:web="f6da8f2e-e7b6-4afd-ab0c-17159d387e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6E1322-F036-4E24-95AC-FA6CAC48C1A6}">
  <ds:schemaRefs>
    <ds:schemaRef ds:uri="http://schemas.microsoft.com/sharepoint/v3/contenttype/forms"/>
  </ds:schemaRefs>
</ds:datastoreItem>
</file>

<file path=customXml/itemProps2.xml><?xml version="1.0" encoding="utf-8"?>
<ds:datastoreItem xmlns:ds="http://schemas.openxmlformats.org/officeDocument/2006/customXml" ds:itemID="{807E713D-F60F-492E-BE01-0F29DD5BE3FE}">
  <ds:schemaRefs>
    <ds:schemaRef ds:uri="http://www.w3.org/XML/1998/namespace"/>
    <ds:schemaRef ds:uri="http://schemas.openxmlformats.org/package/2006/metadata/core-properties"/>
    <ds:schemaRef ds:uri="http://purl.org/dc/dcmitype/"/>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f6da8f2e-e7b6-4afd-ab0c-17159d387e51"/>
    <ds:schemaRef ds:uri="753041f2-3f9f-4aac-8787-ae098e2fd8ae"/>
  </ds:schemaRefs>
</ds:datastoreItem>
</file>

<file path=customXml/itemProps3.xml><?xml version="1.0" encoding="utf-8"?>
<ds:datastoreItem xmlns:ds="http://schemas.openxmlformats.org/officeDocument/2006/customXml" ds:itemID="{0A0E8954-E268-4BF1-AAAD-859A76D5C0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3041f2-3f9f-4aac-8787-ae098e2fd8ae"/>
    <ds:schemaRef ds:uri="f6da8f2e-e7b6-4afd-ab0c-17159d387e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2022_School Success Plan_Template (1)</Template>
  <TotalTime>2536</TotalTime>
  <Words>1752</Words>
  <Application>Microsoft Office PowerPoint</Application>
  <PresentationFormat>Widescreen</PresentationFormat>
  <Paragraphs>153</Paragraphs>
  <Slides>24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Lato</vt:lpstr>
      <vt:lpstr>Roboto</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SD#6 Rocky Mountain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Ursulescu</dc:creator>
  <cp:lastModifiedBy>Terriann Hayes</cp:lastModifiedBy>
  <cp:revision>30</cp:revision>
  <cp:lastPrinted>2023-09-24T01:47:24Z</cp:lastPrinted>
  <dcterms:created xsi:type="dcterms:W3CDTF">2023-03-02T18:20:17Z</dcterms:created>
  <dcterms:modified xsi:type="dcterms:W3CDTF">2023-09-24T02:02:00Z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0x0101009BCC33018EE16B459B80115A0422F06B</vt:lpwstr>
  </property>
</Properties>
</file>